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9"/>
  </p:notesMasterIdLst>
  <p:handoutMasterIdLst>
    <p:handoutMasterId r:id="rId100"/>
  </p:handoutMasterIdLst>
  <p:sldIdLst>
    <p:sldId id="2283" r:id="rId3"/>
    <p:sldId id="2691" r:id="rId4"/>
    <p:sldId id="2688" r:id="rId5"/>
    <p:sldId id="2692" r:id="rId6"/>
    <p:sldId id="2693" r:id="rId7"/>
    <p:sldId id="2689" r:id="rId8"/>
    <p:sldId id="2690" r:id="rId9"/>
    <p:sldId id="2694" r:id="rId10"/>
    <p:sldId id="2607" r:id="rId11"/>
    <p:sldId id="2608" r:id="rId12"/>
    <p:sldId id="2576" r:id="rId13"/>
    <p:sldId id="2612" r:id="rId14"/>
    <p:sldId id="2611" r:id="rId15"/>
    <p:sldId id="2719" r:id="rId16"/>
    <p:sldId id="2613" r:id="rId17"/>
    <p:sldId id="2583" r:id="rId18"/>
    <p:sldId id="2584" r:id="rId19"/>
    <p:sldId id="2585" r:id="rId20"/>
    <p:sldId id="2616" r:id="rId21"/>
    <p:sldId id="2614" r:id="rId22"/>
    <p:sldId id="2587" r:id="rId23"/>
    <p:sldId id="2588" r:id="rId24"/>
    <p:sldId id="2589" r:id="rId25"/>
    <p:sldId id="2590" r:id="rId26"/>
    <p:sldId id="2591" r:id="rId27"/>
    <p:sldId id="2592" r:id="rId28"/>
    <p:sldId id="2617" r:id="rId29"/>
    <p:sldId id="2618" r:id="rId30"/>
    <p:sldId id="2619" r:id="rId31"/>
    <p:sldId id="2620" r:id="rId32"/>
    <p:sldId id="2622" r:id="rId33"/>
    <p:sldId id="2624" r:id="rId34"/>
    <p:sldId id="2625" r:id="rId35"/>
    <p:sldId id="2623" r:id="rId36"/>
    <p:sldId id="2626" r:id="rId37"/>
    <p:sldId id="2629" r:id="rId38"/>
    <p:sldId id="2628" r:id="rId39"/>
    <p:sldId id="2627" r:id="rId40"/>
    <p:sldId id="2630" r:id="rId41"/>
    <p:sldId id="2703" r:id="rId42"/>
    <p:sldId id="2706" r:id="rId43"/>
    <p:sldId id="2707" r:id="rId44"/>
    <p:sldId id="2708" r:id="rId45"/>
    <p:sldId id="2705" r:id="rId46"/>
    <p:sldId id="2704" r:id="rId47"/>
    <p:sldId id="2709" r:id="rId48"/>
    <p:sldId id="2710" r:id="rId49"/>
    <p:sldId id="2720" r:id="rId50"/>
    <p:sldId id="2721" r:id="rId51"/>
    <p:sldId id="2637" r:id="rId52"/>
    <p:sldId id="2722" r:id="rId53"/>
    <p:sldId id="2711" r:id="rId54"/>
    <p:sldId id="2596" r:id="rId55"/>
    <p:sldId id="2712" r:id="rId56"/>
    <p:sldId id="2597" r:id="rId57"/>
    <p:sldId id="2714" r:id="rId58"/>
    <p:sldId id="2713" r:id="rId59"/>
    <p:sldId id="2715" r:id="rId60"/>
    <p:sldId id="2716" r:id="rId61"/>
    <p:sldId id="2641" r:id="rId62"/>
    <p:sldId id="2726" r:id="rId63"/>
    <p:sldId id="2727" r:id="rId64"/>
    <p:sldId id="2723" r:id="rId65"/>
    <p:sldId id="2725" r:id="rId66"/>
    <p:sldId id="2724" r:id="rId67"/>
    <p:sldId id="2730" r:id="rId68"/>
    <p:sldId id="2733" r:id="rId69"/>
    <p:sldId id="2729" r:id="rId70"/>
    <p:sldId id="2642" r:id="rId71"/>
    <p:sldId id="2602" r:id="rId72"/>
    <p:sldId id="2644" r:id="rId73"/>
    <p:sldId id="2645" r:id="rId74"/>
    <p:sldId id="2646" r:id="rId75"/>
    <p:sldId id="2648" r:id="rId76"/>
    <p:sldId id="2649" r:id="rId77"/>
    <p:sldId id="2660" r:id="rId78"/>
    <p:sldId id="2650" r:id="rId79"/>
    <p:sldId id="2651" r:id="rId80"/>
    <p:sldId id="2731" r:id="rId81"/>
    <p:sldId id="2661" r:id="rId82"/>
    <p:sldId id="2732" r:id="rId83"/>
    <p:sldId id="2653" r:id="rId84"/>
    <p:sldId id="2652" r:id="rId85"/>
    <p:sldId id="2659" r:id="rId86"/>
    <p:sldId id="2655" r:id="rId87"/>
    <p:sldId id="2770" r:id="rId88"/>
    <p:sldId id="2656" r:id="rId89"/>
    <p:sldId id="2662" r:id="rId90"/>
    <p:sldId id="2734" r:id="rId91"/>
    <p:sldId id="2664" r:id="rId92"/>
    <p:sldId id="2663" r:id="rId93"/>
    <p:sldId id="2665" r:id="rId94"/>
    <p:sldId id="2735" r:id="rId95"/>
    <p:sldId id="2736" r:id="rId96"/>
    <p:sldId id="2666" r:id="rId97"/>
    <p:sldId id="2769" r:id="rId9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 pos="6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60"/>
    <a:srgbClr val="898989"/>
    <a:srgbClr val="F2F2F2"/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29" autoAdjust="0"/>
  </p:normalViewPr>
  <p:slideViewPr>
    <p:cSldViewPr>
      <p:cViewPr>
        <p:scale>
          <a:sx n="90" d="100"/>
          <a:sy n="90" d="100"/>
        </p:scale>
        <p:origin x="-1018" y="10"/>
      </p:cViewPr>
      <p:guideLst>
        <p:guide orient="horz" pos="4319"/>
        <p:guide pos="62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НОВОЕ В 2017 ГОДУ - ПРОБЛЕМЫ ПРИМЕНЕНИЯ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CCE07-1A45-4865-B544-E4DD1ED597D4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CC47F-5C6B-4AD2-BEDA-BA0CB96843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325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НОВОЕ В 2017 ГОДУ - ПРОБЛЕМЫ ПРИМЕНЕНИЯ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7CFAA-E665-4C48-9C2B-101351C715D3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AA5D0-0BF0-4797-96F4-197DD36FB1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103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7AFF8-83AD-4EB0-8843-BAF3F1D77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36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7AFF8-83AD-4EB0-8843-BAF3F1D77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36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7AFF8-83AD-4EB0-8843-BAF3F1D77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36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8BFD1AA-2285-4C05-B6FF-1D1D47535E74}" type="slidenum">
              <a:rPr lang="ru-RU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59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A2FE71D-3B34-4C6C-8A62-3B24306637F9}" type="slidenum">
              <a:rPr lang="ru-RU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7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A2FE71D-3B34-4C6C-8A62-3B24306637F9}" type="slidenum">
              <a:rPr lang="ru-RU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85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A2FE71D-3B34-4C6C-8A62-3B24306637F9}" type="slidenum">
              <a:rPr lang="ru-RU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85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340C4-768D-45C7-B4E5-6BFB678E88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340C4-768D-45C7-B4E5-6BFB678E88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340C4-768D-45C7-B4E5-6BFB678E88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7BC050-D891-44AD-870A-E976C089095C}" type="slidenum">
              <a:rPr lang="ru-RU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7AFF8-83AD-4EB0-8843-BAF3F1D77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36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186526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623B69-435F-4DF4-B4F9-D56E69FF24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623B69-435F-4DF4-B4F9-D56E69FF24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623B69-435F-4DF4-B4F9-D56E69FF24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A9C8EC9-D7B5-4AC8-B446-3EBE5D974DFE}" type="slidenum">
              <a:rPr lang="ru-RU">
                <a:solidFill>
                  <a:prstClr val="black"/>
                </a:solidFill>
              </a:rPr>
              <a:pPr>
                <a:defRPr/>
              </a:pPr>
              <a:t>70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75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A9C8EC9-D7B5-4AC8-B446-3EBE5D974DFE}" type="slidenum">
              <a:rPr lang="ru-RU">
                <a:solidFill>
                  <a:prstClr val="black"/>
                </a:solidFill>
              </a:rPr>
              <a:pPr>
                <a:defRPr/>
              </a:pPr>
              <a:t>71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754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A9C8EC9-D7B5-4AC8-B446-3EBE5D974DFE}" type="slidenum">
              <a:rPr lang="ru-RU">
                <a:solidFill>
                  <a:prstClr val="black"/>
                </a:solidFill>
              </a:rPr>
              <a:pPr>
                <a:defRPr/>
              </a:pPr>
              <a:t>72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75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73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74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75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7AFF8-83AD-4EB0-8843-BAF3F1D77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367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76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77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78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79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80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81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83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84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85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86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7AFF8-83AD-4EB0-8843-BAF3F1D77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399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87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88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89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91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92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1FC50B-9520-4A57-A89A-96995EF4D63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66334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D04DAC0-66B3-47DC-BEAE-854AF083BA93}" type="slidenum">
              <a:rPr lang="ru-RU">
                <a:solidFill>
                  <a:prstClr val="black"/>
                </a:solidFill>
              </a:rPr>
              <a:pPr>
                <a:defRPr/>
              </a:pPr>
              <a:t>95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65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7AFF8-83AD-4EB0-8843-BAF3F1D77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36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69CFCB-3746-49E4-B751-7059972368EA}" type="slidenum">
              <a:rPr lang="ru-RU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69CFCB-3746-49E4-B751-7059972368EA}" type="slidenum">
              <a:rPr lang="ru-R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7AFF8-83AD-4EB0-8843-BAF3F1D77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36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47AFF8-83AD-4EB0-8843-BAF3F1D77F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3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487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2" y="274642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487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765" y="116636"/>
            <a:ext cx="1440180" cy="4928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43237-C6F2-46A3-B80D-A8C255A1AD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368" y="234310"/>
            <a:ext cx="1440180" cy="4928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2D4D6C85556D58A2A29A679327E952EEB4183EE73DC6FE77421C7D841696100BC552117M7U7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9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9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9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9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9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9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C:\Users\Rysina\Desktop\Алина\Admos\Презентация\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6"/>
          <a:stretch/>
        </p:blipFill>
        <p:spPr bwMode="auto">
          <a:xfrm>
            <a:off x="5060730" y="0"/>
            <a:ext cx="48452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9" name="object 3"/>
          <p:cNvSpPr/>
          <p:nvPr/>
        </p:nvSpPr>
        <p:spPr>
          <a:xfrm>
            <a:off x="7935962" y="303192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/>
          <p:cNvSpPr txBox="1"/>
          <p:nvPr/>
        </p:nvSpPr>
        <p:spPr>
          <a:xfrm>
            <a:off x="200472" y="879522"/>
            <a:ext cx="4824536" cy="1181326"/>
          </a:xfrm>
          <a:prstGeom prst="rect">
            <a:avLst/>
          </a:prstGeom>
        </p:spPr>
        <p:txBody>
          <a:bodyPr vert="horz" wrap="square" lIns="0" tIns="11661" rIns="0" bIns="0" rtlCol="0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800" b="1" dirty="0" smtClean="0"/>
              <a:t>ФСБУ 5/2019:</a:t>
            </a:r>
          </a:p>
          <a:p>
            <a:pPr algn="ctr"/>
            <a:r>
              <a:rPr lang="ru-RU" sz="2800" b="1" dirty="0" smtClean="0"/>
              <a:t>ВОПРОСЫ ПРИМЕНЕНИЯ </a:t>
            </a:r>
            <a:endParaRPr lang="ru-RU" sz="2800" dirty="0"/>
          </a:p>
        </p:txBody>
      </p:sp>
      <p:sp>
        <p:nvSpPr>
          <p:cNvPr id="12" name="object 5"/>
          <p:cNvSpPr/>
          <p:nvPr/>
        </p:nvSpPr>
        <p:spPr>
          <a:xfrm>
            <a:off x="483906" y="3212976"/>
            <a:ext cx="1334133" cy="0"/>
          </a:xfrm>
          <a:custGeom>
            <a:avLst/>
            <a:gdLst/>
            <a:ahLst/>
            <a:cxnLst/>
            <a:rect l="l" t="t" r="r" b="b"/>
            <a:pathLst>
              <a:path w="1440180">
                <a:moveTo>
                  <a:pt x="0" y="0"/>
                </a:moveTo>
                <a:lnTo>
                  <a:pt x="1440002" y="0"/>
                </a:lnTo>
              </a:path>
            </a:pathLst>
          </a:custGeom>
          <a:ln w="54000">
            <a:solidFill>
              <a:srgbClr val="AB006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/>
          <p:cNvSpPr txBox="1"/>
          <p:nvPr/>
        </p:nvSpPr>
        <p:spPr>
          <a:xfrm>
            <a:off x="897789" y="6418286"/>
            <a:ext cx="2920623" cy="257996"/>
          </a:xfrm>
          <a:prstGeom prst="rect">
            <a:avLst/>
          </a:prstGeom>
        </p:spPr>
        <p:txBody>
          <a:bodyPr vert="horz" wrap="square" lIns="0" tIns="11661" rIns="0" bIns="0" rtlCol="0">
            <a:spAutoFit/>
          </a:bodyPr>
          <a:lstStyle/>
          <a:p>
            <a:pPr marL="11661" marR="4664" algn="ctr">
              <a:spcBef>
                <a:spcPts val="92"/>
              </a:spcBef>
            </a:pPr>
            <a:r>
              <a:rPr lang="ru-RU" sz="1600" b="1" spc="-18" dirty="0">
                <a:latin typeface="Arial"/>
                <a:cs typeface="Arial"/>
              </a:rPr>
              <a:t>г</a:t>
            </a:r>
            <a:r>
              <a:rPr lang="ru-RU" sz="1600" b="1" spc="-18" dirty="0" smtClean="0">
                <a:latin typeface="Arial"/>
                <a:cs typeface="Arial"/>
              </a:rPr>
              <a:t>. Москва</a:t>
            </a:r>
            <a:endParaRPr lang="ru-RU" sz="16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812" y="4365104"/>
            <a:ext cx="399904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Рабинович Альмин Моисеевич, </a:t>
            </a:r>
          </a:p>
          <a:p>
            <a:pPr algn="r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Руководитель Управления </a:t>
            </a: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бухгалтерского и налогового консалтинга</a:t>
            </a: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АКГ «ФинЭкспертиза», к.и.н.</a:t>
            </a:r>
          </a:p>
          <a:p>
            <a:pPr algn="r"/>
            <a:r>
              <a:rPr lang="ru-RU" sz="1400" dirty="0" smtClean="0">
                <a:latin typeface="Arial" pitchFamily="34" charset="0"/>
                <a:cs typeface="Arial" pitchFamily="34" charset="0"/>
              </a:rPr>
              <a:t>15.07.2020 г.</a:t>
            </a:r>
          </a:p>
          <a:p>
            <a:pPr algn="r"/>
            <a:endParaRPr lang="ru-RU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48544" y="260648"/>
            <a:ext cx="3452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НОУ ДПО  «Институт «</a:t>
            </a:r>
            <a:r>
              <a:rPr lang="ru-RU" dirty="0" err="1" smtClean="0"/>
              <a:t>ПравоТЭК</a:t>
            </a:r>
            <a:r>
              <a:rPr lang="ru-RU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9854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200473" y="644197"/>
            <a:ext cx="947163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ru-RU" alt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4489" y="599826"/>
          <a:ext cx="9217023" cy="625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1"/>
                <a:gridCol w="2592288"/>
                <a:gridCol w="2376264"/>
              </a:tblGrid>
              <a:tr h="11310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Рабочее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стандарта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Предполагаемая дата вступления для обязательного применения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Ответственные исполнители (разработчики)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</a:tr>
              <a:tr h="370859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федеральных стандартов бухгалтерского учета</a:t>
                      </a:r>
                      <a:endParaRPr kumimoji="0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618">
                <a:tc>
                  <a:txBody>
                    <a:bodyPr/>
                    <a:lstStyle/>
                    <a:p>
                      <a:pPr indent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Доходы</a:t>
                      </a:r>
                      <a:endParaRPr lang="ru-RU" sz="1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2019/</a:t>
                      </a:r>
                      <a:r>
                        <a:rPr lang="ru-RU" sz="19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19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/22</a:t>
                      </a:r>
                      <a:endParaRPr lang="ru-RU" sz="19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НП "ИПБ России"</a:t>
                      </a:r>
                      <a:endParaRPr lang="ru-RU" sz="1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</a:tr>
              <a:tr h="1087249">
                <a:tc>
                  <a:txBody>
                    <a:bodyPr/>
                    <a:lstStyle/>
                    <a:p>
                      <a:pPr indent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Участие в зависимых </a:t>
                      </a:r>
                    </a:p>
                    <a:p>
                      <a:pPr indent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организациях и совместная деятельность</a:t>
                      </a:r>
                      <a:endParaRPr lang="ru-RU" sz="1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2019/</a:t>
                      </a:r>
                      <a:r>
                        <a:rPr lang="ru-RU" sz="19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ru-RU" sz="19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/22</a:t>
                      </a:r>
                      <a:endParaRPr lang="ru-RU" sz="19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Минфин России</a:t>
                      </a:r>
                      <a:endParaRPr lang="ru-RU" sz="1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</a:tr>
              <a:tr h="445618">
                <a:tc>
                  <a:txBody>
                    <a:bodyPr/>
                    <a:lstStyle/>
                    <a:p>
                      <a:pPr indent="17970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Финансовые инструменты</a:t>
                      </a:r>
                      <a:endParaRPr lang="ru-RU" sz="1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r>
                        <a:rPr lang="en-US" sz="19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9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 "НРБУ "БМЦ"</a:t>
                      </a:r>
                      <a:endParaRPr lang="ru-RU" sz="19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</a:tr>
              <a:tr h="445618">
                <a:tc>
                  <a:txBody>
                    <a:bodyPr/>
                    <a:lstStyle/>
                    <a:p>
                      <a:pPr indent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Долговые затраты</a:t>
                      </a:r>
                      <a:endParaRPr lang="ru-RU" sz="1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endParaRPr lang="ru-RU" sz="19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Минфин России</a:t>
                      </a:r>
                      <a:endParaRPr lang="ru-RU" sz="1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</a:tr>
              <a:tr h="445618">
                <a:tc>
                  <a:txBody>
                    <a:bodyPr/>
                    <a:lstStyle/>
                    <a:p>
                      <a:pPr indent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Расходы</a:t>
                      </a:r>
                      <a:endParaRPr lang="ru-RU" sz="1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2021 /22</a:t>
                      </a:r>
                      <a:r>
                        <a:rPr lang="ru-RU" sz="19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/23</a:t>
                      </a:r>
                      <a:endParaRPr lang="ru-RU" sz="19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НП "ИПБ России»</a:t>
                      </a:r>
                      <a:endParaRPr lang="ru-RU" sz="1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</a:tr>
              <a:tr h="42328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Внесение изменений в положения по ведению бухгалтерского учета</a:t>
                      </a:r>
                      <a:endParaRPr kumimoji="0" lang="en-US" alt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4613">
                <a:tc>
                  <a:txBody>
                    <a:bodyPr/>
                    <a:lstStyle/>
                    <a:p>
                      <a:pPr marL="0" marR="0" indent="17970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Изменения в ПБУ 1/2008 (в части распространения абз.2 п.7 ПБУ 1/2008 на дочерние организации)</a:t>
                      </a:r>
                      <a:endParaRPr lang="ru-RU" sz="1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dirty="0"/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Минфин</a:t>
                      </a:r>
                      <a:r>
                        <a:rPr kumimoji="0" lang="ru-RU" altLang="ru-R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России</a:t>
                      </a:r>
                      <a:endParaRPr kumimoji="0" lang="en-US" altLang="ru-R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72480" y="44624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Перспективы 2021-2022 годов</a:t>
            </a:r>
            <a:endParaRPr lang="ru-RU" altLang="ru-RU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854710"/>
            <a:ext cx="9526670" cy="28623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Правила подготовки и уточнения программы разработки ФСБУ</a:t>
            </a:r>
          </a:p>
          <a:p>
            <a:pPr algn="ctr"/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(Приказ Минфина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от 04.12.2019 N 211н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5. При установлении даты вступления в силу 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федерального стандарта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учитывается необходимость его размещения (публикации) на официальном сайте Минфина </a:t>
            </a:r>
          </a:p>
          <a:p>
            <a:pPr algn="just" eaLnBrk="0" hangingPunct="0"/>
            <a:endParaRPr lang="ru-RU" alt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не менее чем за 6 мес.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 до начала отчетного года, 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за который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 применение стандарта при составлении бухгалтерской (финансовой) отчетности является 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обязательным.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46365"/>
            <a:ext cx="36844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Перспективы 2021-2022 годов</a:t>
            </a:r>
          </a:p>
          <a:p>
            <a:pPr>
              <a:spcBef>
                <a:spcPct val="0"/>
              </a:spcBef>
              <a:defRPr/>
            </a:pPr>
            <a:endParaRPr lang="ru-RU" altLang="ru-RU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1555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906000" cy="5486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471" y="332656"/>
            <a:ext cx="9505057" cy="5256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4. МОЖНО ЛИ МЕНЯТЬ 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УЧЕТНУЮ ПОЛИТИКУ 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НЕ С НАЧАЛА ГОДА</a:t>
            </a:r>
          </a:p>
          <a:p>
            <a:pPr marL="457200" indent="-457200" algn="ctr">
              <a:spcBef>
                <a:spcPts val="0"/>
              </a:spcBef>
              <a:buAutoNum type="arabicPeriod"/>
            </a:pPr>
            <a:endParaRPr lang="ru-RU" sz="19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759470"/>
            <a:ext cx="9526670" cy="56477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Приказ Минфина от 15.11.2019 N 180н </a:t>
            </a:r>
          </a:p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(Зарегистрировано в Минюсте 25.03.2020 N 57837)</a:t>
            </a:r>
          </a:p>
          <a:p>
            <a:pPr algn="ctr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1. Утвердить прилагаемый Федеральный стандарт бухгалтерского учета ФСБУ 5/2019 "Запасы" (далее - Стандарт).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2. Установить, что Стандарт применяется, начиная с бухгалтерской (финансовой) отчетности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 2021 год.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Организация может принять решение о применении настоящего Стандарта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до указанного срока.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3. С 1 января 2021 г. признать утратившими силу приказы Минфина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от 28.12.2001 N 119н "Об утверждении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Методических указаний по бухгалтерскому учету материально-производственных запасов»;</a:t>
            </a:r>
          </a:p>
          <a:p>
            <a:pPr lvl="1" algn="just">
              <a:buFont typeface="Arial" pitchFamily="34" charset="0"/>
              <a:buChar char="•"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от 26.12.2002 N 135н "Об утверждении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Методических указаний по бухгалтерскому учету специального инструмента, специальных приспособлений, специального оборудования и специальной одежды»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;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9348"/>
            <a:ext cx="3637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Досрочное применение ФСБУ</a:t>
            </a:r>
          </a:p>
        </p:txBody>
      </p:sp>
      <p:sp>
        <p:nvSpPr>
          <p:cNvPr id="8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1555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759470"/>
            <a:ext cx="9526670" cy="624786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Закон № 402-ФЗ, статья 8. Учетная политика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6. Изменение учетной политики может производиться при следующих условиях: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1) изменении требований, установленных законодательством Российской Федерации о бухгалтерском учете, федеральными и (или) отраслевыми стандартами;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2) разработке или выборе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нового способа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ведения бухгалтерского учета, применение которого приводит к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повышению качества информации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 объекте бухгалтерского учета;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3) существенном изменении условий деятельности экономического субъекта.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 В целях обеспечения сопоставимости бухгалтерской (финансовой) отчетности за ряд лет изменение учетной политики производится с начала отчетного года,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если иное не обусловливается причиной такого изменения.</a:t>
            </a:r>
          </a:p>
          <a:p>
            <a:pPr algn="just" eaLnBrk="0" hangingPunct="0"/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9348"/>
            <a:ext cx="3637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Досрочное применение ФСБУ</a:t>
            </a:r>
          </a:p>
        </p:txBody>
      </p:sp>
      <p:sp>
        <p:nvSpPr>
          <p:cNvPr id="8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1555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561156"/>
            <a:ext cx="9526670" cy="654025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Письмо Минфина от 27.12. 2019  N 07-04-09/102563</a:t>
            </a:r>
          </a:p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«Рекомендации по проведению аудита отчетности за 2019 год»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Если организация приняла решение досрочно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 1 января 2019 г.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применять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ФСБУ "Бухгалтерский учет аренды", утвержденный приказом Минфина от 16.10.2018 N 208н, </a:t>
            </a:r>
          </a:p>
          <a:p>
            <a:pPr lvl="1" algn="just">
              <a:buFont typeface="Arial" pitchFamily="34" charset="0"/>
              <a:buChar char="•"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ПБУ 13/2000 в ред. приказа Минфина от 04.12.2018 N 248н, </a:t>
            </a:r>
          </a:p>
          <a:p>
            <a:pPr lvl="1" algn="just">
              <a:buFont typeface="Arial" pitchFamily="34" charset="0"/>
              <a:buChar char="•"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ПБУ 16/02 в ред. приказа Минфина от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05.04.2019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N 54н, </a:t>
            </a:r>
          </a:p>
          <a:p>
            <a:pPr lvl="1" algn="just">
              <a:buFont typeface="Arial" pitchFamily="34" charset="0"/>
              <a:buChar char="•"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ПБУ 18/02 в ред. приказа Минфина от 20.11.2018 N 236н, </a:t>
            </a:r>
          </a:p>
          <a:p>
            <a:pPr lvl="1" algn="just">
              <a:buFont typeface="Arial" pitchFamily="34" charset="0"/>
              <a:buChar char="•"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приказ Минфина от 02.07.2010 N 66н в ред. приказа от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19.04.2019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N 61н…</a:t>
            </a:r>
          </a:p>
          <a:p>
            <a:pPr lvl="1" algn="ctr"/>
            <a:r>
              <a:rPr lang="ru-RU" sz="1900" dirty="0" smtClean="0">
                <a:latin typeface="Arial" pitchFamily="34" charset="0"/>
                <a:cs typeface="Arial" pitchFamily="34" charset="0"/>
              </a:rPr>
              <a:t>******</a:t>
            </a:r>
          </a:p>
          <a:p>
            <a:pPr lvl="1"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В случае, если организация приняла решение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досрочно с 1 января 2019 г.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применять ПБУ 18/02 в ред. приказа Минфина от 20.11.2018 N 236н, то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 годовой бухгалтерской отчетности за 2019 г.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показатели, характеризующие налог на прибыль, должны раскрываться в ОФР </a:t>
            </a:r>
          </a:p>
          <a:p>
            <a:pPr lvl="1"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учетом изменений, внесенных в форму этого отчета приказом Минфина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от 19.04.2019 N 61н.</a:t>
            </a:r>
          </a:p>
          <a:p>
            <a:pPr algn="just" eaLnBrk="0" hangingPunct="0"/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44624"/>
            <a:ext cx="3637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Досрочное применение ФСБУ</a:t>
            </a:r>
          </a:p>
        </p:txBody>
      </p:sp>
      <p:sp>
        <p:nvSpPr>
          <p:cNvPr id="8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1555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ChangeArrowheads="1"/>
          </p:cNvSpPr>
          <p:nvPr/>
        </p:nvSpPr>
        <p:spPr bwMode="auto">
          <a:xfrm>
            <a:off x="128464" y="749017"/>
            <a:ext cx="96124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ПБУ 1/2008</a:t>
            </a:r>
          </a:p>
          <a:p>
            <a:pPr algn="just" eaLnBrk="0" hangingPunct="0"/>
            <a:r>
              <a:rPr lang="ru-RU" sz="1900" dirty="0" smtClean="0"/>
              <a:t>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7, </a:t>
            </a:r>
            <a:r>
              <a:rPr lang="ru-RU" altLang="ru-RU" sz="1900" b="1" dirty="0" err="1" smtClean="0">
                <a:latin typeface="Arial" pitchFamily="34" charset="0"/>
                <a:cs typeface="Arial" pitchFamily="34" charset="0"/>
              </a:rPr>
              <a:t>абз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 2.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900" dirty="0">
                <a:latin typeface="Arial" pitchFamily="34" charset="0"/>
                <a:cs typeface="Arial" pitchFamily="34" charset="0"/>
              </a:rPr>
              <a:t>Организация, которая раскрывает составленную в соответствии с МСФО </a:t>
            </a:r>
            <a:r>
              <a:rPr lang="ru-RU" altLang="ru-RU" sz="1900" b="1" dirty="0">
                <a:latin typeface="Arial" pitchFamily="34" charset="0"/>
                <a:cs typeface="Arial" pitchFamily="34" charset="0"/>
              </a:rPr>
              <a:t>консолидированную </a:t>
            </a:r>
            <a:r>
              <a:rPr lang="ru-RU" altLang="ru-RU" sz="1900" dirty="0">
                <a:latin typeface="Arial" pitchFamily="34" charset="0"/>
                <a:cs typeface="Arial" pitchFamily="34" charset="0"/>
              </a:rPr>
              <a:t>финансовую отчетность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или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финансовую отчетность организации, не создающей группу, </a:t>
            </a:r>
          </a:p>
          <a:p>
            <a:pPr algn="just" eaLnBrk="0" hangingPunct="0"/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вправе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900" dirty="0">
                <a:latin typeface="Arial" pitchFamily="34" charset="0"/>
                <a:cs typeface="Arial" pitchFamily="34" charset="0"/>
              </a:rPr>
              <a:t>при формировании учетной политики руководствоваться ФСБУ с учетом требований </a:t>
            </a:r>
            <a:r>
              <a:rPr lang="ru-RU" altLang="ru-RU" sz="1900" b="1" dirty="0">
                <a:latin typeface="Arial" pitchFamily="34" charset="0"/>
                <a:cs typeface="Arial" pitchFamily="34" charset="0"/>
              </a:rPr>
              <a:t>МСФО. </a:t>
            </a:r>
          </a:p>
          <a:p>
            <a:pPr algn="just" eaLnBrk="0" hangingPunct="0"/>
            <a:endParaRPr lang="ru-RU" altLang="ru-RU" sz="1900" dirty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ru-RU" sz="1900" dirty="0" smtClean="0">
                <a:latin typeface="Arial" pitchFamily="34" charset="0"/>
                <a:cs typeface="Arial" pitchFamily="34" charset="0"/>
              </a:rPr>
              <a:t>В частности, такая организация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вправе не применять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способ ведения бухгалтерского учета, установленный ФСБУ,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→</a:t>
            </a:r>
          </a:p>
          <a:p>
            <a:pPr algn="just" eaLnBrk="0" hangingPunct="0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ru-RU" sz="1900" dirty="0" smtClean="0">
                <a:latin typeface="Arial" pitchFamily="34" charset="0"/>
                <a:cs typeface="Arial" pitchFamily="34" charset="0"/>
              </a:rPr>
              <a:t>когда такой способ приводит к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несоответствию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учетной политики организации требованиям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МСФО.</a:t>
            </a:r>
          </a:p>
          <a:p>
            <a:pPr algn="just" eaLnBrk="0" hangingPunct="0"/>
            <a:endParaRPr lang="ru-RU" sz="1900" dirty="0" smtClean="0"/>
          </a:p>
          <a:p>
            <a:pPr algn="just" eaLnBrk="0" hangingPunct="0"/>
            <a:r>
              <a:rPr lang="ru-RU" sz="1900" dirty="0" smtClean="0"/>
              <a:t>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20.1. Организация, формирующая учетную политику в соответствии с абз.2 п.7 настоящего Положения, должна в отношении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каждого не примененного ею способа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ведения бухгалтерского учета, установленного ФСБУ, описать такой способ, а также раскрыть соответствующее требование МСФО 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описать, каким образом это требование будет нарушено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в случае применения способа ведения бухгалтерского учета, установленного ФСБУ. </a:t>
            </a:r>
          </a:p>
        </p:txBody>
      </p:sp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128464" y="188640"/>
            <a:ext cx="77906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cs typeface="Arial" pitchFamily="34" charset="0"/>
              </a:rPr>
              <a:t>Досрочное применение ФСБУ</a:t>
            </a:r>
          </a:p>
          <a:p>
            <a:pPr algn="r">
              <a:spcBef>
                <a:spcPct val="0"/>
              </a:spcBef>
              <a:buNone/>
              <a:defRPr/>
            </a:pPr>
            <a:endParaRPr lang="ru-RU" altLang="ru-RU" sz="18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171" y="6422370"/>
            <a:ext cx="2311400" cy="365125"/>
          </a:xfrm>
        </p:spPr>
        <p:txBody>
          <a:bodyPr/>
          <a:lstStyle/>
          <a:p>
            <a:fld id="{B0D43237-C6F2-46A3-B80D-A8C255A1AD28}" type="slidenum"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7552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ChangeArrowheads="1"/>
          </p:cNvSpPr>
          <p:nvPr/>
        </p:nvSpPr>
        <p:spPr bwMode="auto">
          <a:xfrm>
            <a:off x="275167" y="620688"/>
            <a:ext cx="9273117" cy="65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Закон № 402-ФЗ, статья 21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ru-RU" sz="2000" b="1" dirty="0"/>
              <a:t>.</a:t>
            </a:r>
            <a:r>
              <a:rPr lang="ru-RU" sz="2000" b="1" dirty="0" smtClean="0"/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Экономический субъект, имеющий дочерние общества, вправе разрабатывать и утверждать свои стандарты,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к применению такими обществами. 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указанного субъекта, обязательные к применению основным обществом и его дочерними обществами,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не должны создавать препятствия осуществлению такими обществами своей деятельности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ПБУ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1/2008</a:t>
            </a:r>
          </a:p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5.1. Организация выбирает способы ведения бухгалтерского учета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независим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 от выбора способов ведения бухгалтерского учета другими организациями. </a:t>
            </a: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В случае если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основное общество утверждает свои стандарты бухгалтерского учета,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обязательные к применению его дочерним обществом,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→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то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такое дочернее общество выбирает способы ведения бухгалтерского учета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исходя из указанных стандартов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alt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Прямоугольник 4"/>
          <p:cNvSpPr>
            <a:spLocks noChangeArrowheads="1"/>
          </p:cNvSpPr>
          <p:nvPr/>
        </p:nvSpPr>
        <p:spPr bwMode="auto">
          <a:xfrm>
            <a:off x="0" y="35332"/>
            <a:ext cx="9787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Досрочное применение ФСБУ</a:t>
            </a:r>
          </a:p>
        </p:txBody>
      </p:sp>
      <p:sp>
        <p:nvSpPr>
          <p:cNvPr id="4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9985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ChangeArrowheads="1"/>
          </p:cNvSpPr>
          <p:nvPr/>
        </p:nvSpPr>
        <p:spPr bwMode="auto">
          <a:xfrm>
            <a:off x="275167" y="404664"/>
            <a:ext cx="9430361" cy="798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Письмо Минфина от 21.01.2019 № 07-04-09/2654 </a:t>
            </a:r>
          </a:p>
          <a:p>
            <a:pPr algn="ctr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«Рекомендации Минфина по аудиту отчетности за 2018 год»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Дочерние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общества применяют положения стандартов основного общества, предусматривающие соблюдение требований МСФО,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в случае если на такие дочерние общества распространяется действие абз.2 п.7 Положения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».</a:t>
            </a:r>
            <a:endParaRPr lang="ru-RU" altLang="ru-RU" sz="1900" dirty="0"/>
          </a:p>
          <a:p>
            <a:pPr algn="just"/>
            <a:endParaRPr lang="ru-RU" altLang="ru-RU" sz="1900" dirty="0"/>
          </a:p>
          <a:p>
            <a:pPr algn="ctr">
              <a:buNone/>
            </a:pP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Рекомендация НРБУ БМЦ от 23.10.2017 № Р-87/2017-КпР </a:t>
            </a:r>
          </a:p>
          <a:p>
            <a:pPr algn="ctr">
              <a:buNone/>
            </a:pP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altLang="ru-RU" sz="1900" b="1" dirty="0">
                <a:latin typeface="Arial" pitchFamily="34" charset="0"/>
                <a:cs typeface="Arial" pitchFamily="34" charset="0"/>
              </a:rPr>
              <a:t>Унификация УП по ФСБУ и МСФО»</a:t>
            </a:r>
          </a:p>
          <a:p>
            <a:pPr algn="just"/>
            <a:r>
              <a:rPr lang="ru-RU" sz="1900" dirty="0">
                <a:latin typeface="Arial" pitchFamily="34" charset="0"/>
                <a:cs typeface="Arial" pitchFamily="34" charset="0"/>
              </a:rPr>
              <a:t>3. Применение дочерней организаций положений МСФО, содержащихся в документах, разработанных и утвержденных ее материнской организацией в качестве обязательных к применению дочерними обществами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не зависит от того, составляет ли при этом дочернее общество свою финансовую отчетность по МСФО или не составляет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Приказ Минфина от 07.02.2020 N 18н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Пункт 7 ПБУ 1/2008 дополнить абзацем следующего содержания: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"Стандарты бухгалтерского учета, утвержденные организацией, указанной в абз.2 настоящего пункта, в соответствии с ч.14 ст.21 Федерального закона "О бухгалтерском учете" 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обязательные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к применению ее дочерними обществами, могут устанавливать способы ведения бухгалтерского учета,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выбранные ею в соответствии с положениями абз.2 настоящего пункта.".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ru-RU" sz="1900" dirty="0"/>
          </a:p>
        </p:txBody>
      </p:sp>
      <p:sp>
        <p:nvSpPr>
          <p:cNvPr id="76803" name="Прямоугольник 4"/>
          <p:cNvSpPr>
            <a:spLocks noChangeArrowheads="1"/>
          </p:cNvSpPr>
          <p:nvPr/>
        </p:nvSpPr>
        <p:spPr bwMode="auto">
          <a:xfrm>
            <a:off x="0" y="-27384"/>
            <a:ext cx="97873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Досрочное применение ФСБУ</a:t>
            </a:r>
          </a:p>
          <a:p>
            <a:pPr algn="r"/>
            <a:r>
              <a:rPr lang="ru-RU" altLang="ru-RU" sz="2400" b="1" dirty="0" smtClean="0">
                <a:solidFill>
                  <a:schemeClr val="bg1"/>
                </a:solidFill>
              </a:rPr>
              <a:t>8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1469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906000" cy="5486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471" y="332656"/>
            <a:ext cx="9505057" cy="5256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 ФСБУ 5/2019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ru-RU" altLang="ru-RU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5.1. ИСТОРИЯ И ПРОБЛЕМЫ РАЗРАБОТКИ</a:t>
            </a:r>
          </a:p>
          <a:p>
            <a:pPr marL="457200" indent="-457200" algn="ctr">
              <a:spcBef>
                <a:spcPts val="0"/>
              </a:spcBef>
              <a:buAutoNum type="arabicPeriod"/>
            </a:pPr>
            <a:endParaRPr lang="ru-RU" sz="19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906000" cy="5486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471" y="332656"/>
            <a:ext cx="9505057" cy="5256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Font typeface="Arial" pitchFamily="34" charset="0"/>
              <a:buAutoNum type="arabicPeriod"/>
            </a:pPr>
            <a:r>
              <a:rPr lang="ru-RU" sz="3600" b="1" dirty="0" smtClean="0">
                <a:solidFill>
                  <a:srgbClr val="AC0060"/>
                </a:solidFill>
              </a:rPr>
              <a:t>КТО РАЗЪЯСНЯЕТ ПРОБЛЕМЫ БУХГАЛТЕРСКОГО УЧЕТА</a:t>
            </a:r>
          </a:p>
          <a:p>
            <a:pPr marL="514350" indent="-514350" algn="ctr">
              <a:spcBef>
                <a:spcPts val="0"/>
              </a:spcBef>
              <a:buAutoNum type="arabicPeriod"/>
            </a:pPr>
            <a:endParaRPr lang="ru-RU" altLang="ru-RU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spcBef>
                <a:spcPts val="0"/>
              </a:spcBef>
              <a:buAutoNum type="arabicPeriod"/>
            </a:pPr>
            <a:endParaRPr lang="ru-RU" sz="19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ChangeArrowheads="1"/>
          </p:cNvSpPr>
          <p:nvPr/>
        </p:nvSpPr>
        <p:spPr bwMode="auto">
          <a:xfrm>
            <a:off x="275167" y="476672"/>
            <a:ext cx="9430361" cy="935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Протокол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заседания Совета по стандартам бухгалтерского учета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от 19 декабря 2017 г. № 20 (предварительное рассмотрение)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1) отразить в Стандарте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особенности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бухгалтерского учета специальной одежды и специальной оснастки;</a:t>
            </a:r>
          </a:p>
          <a:p>
            <a:pPr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исключить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нормы, касающиеся регулирования бухгалтерского учета долгосрочных активов к продаже;</a:t>
            </a:r>
          </a:p>
          <a:p>
            <a:pPr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исключить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п.21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порядок включения в себестоимость запасов общепроизводственных затрат,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если загрузка производственных мощностей в отчетном периоде значительно снизилась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сравнению с нормальным (обычным) уровнем (за исключением случаев прогнозируемых сезонных колебаний объемов производства)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5)  предусмотреть возможность оценки НЗП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 прямым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статьям затрат;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8) уточнить редакцию п.31 в части определения видов запасов, к которым применяются различные способы оценки,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исходя из пункта 17 ПБУ 5/01.</a:t>
            </a:r>
          </a:p>
          <a:p>
            <a:pPr algn="just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Протокол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заседания Совета по стандартам бухгалтерского учета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от 8 октября 2019 г. № 34 (окончательное рассмотрение)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Принять к утверждению проект федерального стандарта бухгалтерского учета «Запасы». («ЗА» - 11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«ПРОТИВ» - 2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«ВОЗДЕРЖАЛСЯ» - 1)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ru-RU" sz="1900" dirty="0"/>
          </a:p>
        </p:txBody>
      </p:sp>
      <p:sp>
        <p:nvSpPr>
          <p:cNvPr id="76803" name="Прямоугольник 4"/>
          <p:cNvSpPr>
            <a:spLocks noChangeArrowheads="1"/>
          </p:cNvSpPr>
          <p:nvPr/>
        </p:nvSpPr>
        <p:spPr bwMode="auto">
          <a:xfrm>
            <a:off x="0" y="26040"/>
            <a:ext cx="978733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Совет о проекте</a:t>
            </a:r>
          </a:p>
          <a:p>
            <a:pPr algn="r"/>
            <a:r>
              <a:rPr lang="ru-RU" altLang="ru-RU" sz="2400" b="1" dirty="0" smtClean="0">
                <a:solidFill>
                  <a:schemeClr val="bg1"/>
                </a:solidFill>
              </a:rPr>
              <a:t>8</a:t>
            </a:r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1469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200472" y="-99392"/>
            <a:ext cx="9705528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Проблема квалификации: МПЗ или ОС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Содержимое 2"/>
          <p:cNvSpPr>
            <a:spLocks noGrp="1"/>
          </p:cNvSpPr>
          <p:nvPr>
            <p:ph idx="4294967295"/>
          </p:nvPr>
        </p:nvSpPr>
        <p:spPr>
          <a:xfrm>
            <a:off x="134144" y="476672"/>
            <a:ext cx="9359106" cy="698477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Возможные критерии отличия основных средств от запасов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Срок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использования – более/не более 12 мес. или операционного цикла</a:t>
            </a:r>
          </a:p>
          <a:p>
            <a:pPr algn="just">
              <a:spcBef>
                <a:spcPts val="0"/>
              </a:spcBef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Роль в производстве - средство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труда или предмет труда (ПБУ 6/97, п.1 ст.257 НК РФ)</a:t>
            </a:r>
          </a:p>
          <a:p>
            <a:pPr algn="just">
              <a:spcBef>
                <a:spcPts val="0"/>
              </a:spcBef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Функциональное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назначение (способ извлечения экономических выгод) – для обычной деятельности или капитальных вложений</a:t>
            </a:r>
          </a:p>
          <a:p>
            <a:pPr algn="just">
              <a:spcBef>
                <a:spcPts val="0"/>
              </a:spcBef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Постоянство формы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материального актива (сыпучесть) 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Проблемные виды активов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Спецодежда и другие средства индивидуальной защиты (135н)</a:t>
            </a:r>
          </a:p>
          <a:p>
            <a:pPr algn="just">
              <a:spcBef>
                <a:spcPts val="0"/>
              </a:spcBef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Специальные приспособления, оборудование, инструменты (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спецоснастка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 (135н)</a:t>
            </a:r>
          </a:p>
          <a:p>
            <a:pPr algn="just">
              <a:spcBef>
                <a:spcPts val="0"/>
              </a:spcBef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Катализаторы, реагенты </a:t>
            </a:r>
          </a:p>
          <a:p>
            <a:pPr algn="just">
              <a:spcBef>
                <a:spcPts val="0"/>
              </a:spcBef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Внутрискважинное оборудование (НКТ), кабеля </a:t>
            </a:r>
          </a:p>
          <a:p>
            <a:pPr algn="just">
              <a:spcBef>
                <a:spcPts val="0"/>
              </a:spcBef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Технологические остатки нефти</a:t>
            </a:r>
          </a:p>
          <a:p>
            <a:pPr algn="just">
              <a:spcBef>
                <a:spcPts val="0"/>
              </a:spcBef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Долгосрочная руда и сырье</a:t>
            </a:r>
          </a:p>
          <a:p>
            <a:pPr algn="just">
              <a:spcBef>
                <a:spcPts val="0"/>
              </a:spcBef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6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6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95300" y="908720"/>
            <a:ext cx="8915400" cy="55446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Рекомендация НРБУ БМЦ от 17.11.2013 № Р-46/2013-ОК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Нефтегаз</a:t>
            </a:r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«Учет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насосно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компрессорных труб»</a:t>
            </a:r>
          </a:p>
          <a:p>
            <a:pPr lvl="0"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Насосно-компрессорные трубы, используемые организациями для добычи собственных нефти и газа, подлежат отражению в отчетности в составе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внеоборотных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активов и показываются по группе статей «Основные средства»,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либо по самостоятельной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статье бухгалтерской отчетности.</a:t>
            </a:r>
          </a:p>
          <a:p>
            <a:pPr lvl="0" algn="just"/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организация осуществляет свою деятельность по операторскому договору на добычу (договор подряда и пр.) и осуществляет работы для Владельца лицензии (Заказчика), возможны два варианта договорных отношений Оператора и Владельца лицензии: НКТ являются собственностью Владельца лицензии и НКТ являются собственностью Оператора. </a:t>
            </a:r>
          </a:p>
          <a:p>
            <a:pPr algn="just"/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организация осуществляет свою деятельность по операторскому договору на строительство скважин (договор подряда и пр.) и осуществляет работы для Владельца лицензии (Заказчика), возможны четыре варианта договорных отношений:</a:t>
            </a:r>
          </a:p>
          <a:p>
            <a:pPr algn="just"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000" b="1" dirty="0" smtClean="0"/>
          </a:p>
          <a:p>
            <a:pPr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2864768" y="6858000"/>
            <a:ext cx="8915400" cy="45719"/>
          </a:xfrm>
        </p:spPr>
        <p:txBody>
          <a:bodyPr>
            <a:normAutofit fontScale="90000"/>
          </a:bodyPr>
          <a:lstStyle/>
          <a:p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2520" y="116632"/>
            <a:ext cx="9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Проблема квалификации: МПЗ или ОС</a:t>
            </a:r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713591"/>
            <a:ext cx="9526670" cy="59400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Рекомендация НРБУ БМЦ от 09.06.2017 №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Р-85/2017-КпР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ctr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«Учет катализаторов, ядерного топлива,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спецоснастки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ctr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длительным сроком использования»</a:t>
            </a:r>
          </a:p>
          <a:p>
            <a:pPr marL="457200" lvl="0" indent="-457200"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Если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объект удовлетворяет условиям признания: 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основных средств, такой объект следует признавать в учете в составе основных средств.</a:t>
            </a:r>
          </a:p>
          <a:p>
            <a:pPr marL="914400" lvl="1" indent="-457200"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запасов, такой объект  следует признавать в учете в составе запасов. </a:t>
            </a:r>
          </a:p>
          <a:p>
            <a:pPr lvl="0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 целях квалификации объектов в качестве основных средств следует руководствоваться следующими критериями:</a:t>
            </a:r>
          </a:p>
          <a:p>
            <a:pPr lvl="0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срок использования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таких объектов выше операционного цикла или выше 12 месяцев;</a:t>
            </a:r>
          </a:p>
          <a:p>
            <a:pPr lvl="0" algn="just">
              <a:buFont typeface="Arial" pitchFamily="34" charset="0"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способ переноса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свойств и, соответственно, стоимости объекта на стоимость готовой продукции (товаров, работ, услуг) в производственном процессе;</a:t>
            </a:r>
          </a:p>
          <a:p>
            <a:pPr lvl="0">
              <a:buFont typeface="Arial" pitchFamily="34" charset="0"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существенность стоимости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объекта.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4016" y="0"/>
            <a:ext cx="8697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Проблема квалификации: МПЗ или ОС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692696"/>
            <a:ext cx="9526670" cy="561692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Рекомендация НРБУ БМЦ от 09.06.2017 №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Р-86/2017-ОК ГДП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ctr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«Долгосрочная руда и сырье» 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удовлетворении критериям признания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запасов,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долгосрочная руда подлежит отражению в бухгалтерской (финансовой) отчетности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качестве запасов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либо в составе оборотных активов, либо в составе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внеоборотных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активов,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зависимости от периода, в котором предполагается потребить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данную руду. </a:t>
            </a:r>
          </a:p>
          <a:p>
            <a:pPr algn="ctr">
              <a:defRPr/>
            </a:pPr>
            <a:endParaRPr lang="ru-RU" alt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Рекомендация НРБУ БМЦ от 16.02.2018 №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Р-89/2018-ОК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Нефтегаз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«Технологические остатки углеводородов»</a:t>
            </a:r>
          </a:p>
          <a:p>
            <a:pPr algn="just" fontAlgn="base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Описание проблемы.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Особенностью технологического процесса транспортировки и хранения нефти, нефтепродуктов, нефтесодержащей жидкости, нефтехимических продуктов, газа,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газоканденсата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продуктов газовой переработки (УВ) является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стабильность остатков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системах сбора, подготовки, транспортировки, переработки и хранения нефти и газа (в том числе в трубопроводах, трубах, резервуарах и хранилищах) (далее –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ССПТПиХ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ctr" fontAlgn="base"/>
            <a:endParaRPr lang="ru-RU" sz="1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464" y="-27384"/>
            <a:ext cx="8913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Проблема квалификации: МПЗ или ОС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824507"/>
            <a:ext cx="9526670" cy="692497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Рекомендация НРБУ БМЦ от 16.02.2018 №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Р-89/2018-ОК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Нефтегаз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«Технологические остатки углеводородов»</a:t>
            </a:r>
          </a:p>
          <a:p>
            <a:pPr algn="ctr" fontAlgn="base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(продолжение) </a:t>
            </a:r>
          </a:p>
          <a:p>
            <a:pPr algn="ctr" fontAlgn="base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Решение</a:t>
            </a:r>
          </a:p>
          <a:p>
            <a:pPr algn="just" fontAlgn="base"/>
            <a:r>
              <a:rPr lang="ru-RU" sz="2000" dirty="0" smtClean="0">
                <a:latin typeface="Arial" pitchFamily="34" charset="0"/>
                <a:cs typeface="Arial" pitchFamily="34" charset="0"/>
              </a:rPr>
              <a:t>1. Технологические остатки УВ подлежат признанию в учете в качестве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основных средств,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 одновременном соблюдении следующих условий:</a:t>
            </a:r>
          </a:p>
          <a:p>
            <a:pPr algn="just" fontAlgn="base"/>
            <a:r>
              <a:rPr lang="ru-RU" sz="2000" dirty="0" smtClean="0">
                <a:latin typeface="Arial" pitchFamily="34" charset="0"/>
                <a:cs typeface="Arial" pitchFamily="34" charset="0"/>
              </a:rPr>
              <a:t> - наличие технологических остатков в соответствующем оборудовании является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необходимым условием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эксплуатации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ССПТПиХ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течение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нескольких операционных циклов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(неснижаемые остатки),</a:t>
            </a:r>
          </a:p>
          <a:p>
            <a:pPr algn="just" fontAlgn="base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sz="2000" dirty="0" smtClean="0">
                <a:latin typeface="Arial" pitchFamily="34" charset="0"/>
                <a:cs typeface="Arial" pitchFamily="34" charset="0"/>
              </a:rPr>
              <a:t>- технологические остатки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предназначены для продажи и не пот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ребляются в процессе производства или оказания услуг.</a:t>
            </a:r>
          </a:p>
          <a:p>
            <a:pPr algn="just" fontAlgn="base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2. 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невыполнении условий признания, поименованных в п.1 решения настоящей Рекомендации, технологические остатки УВ подлежат признанию в учете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составе запасов.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2000" dirty="0" smtClean="0">
                <a:latin typeface="Arial" charset="0"/>
                <a:cs typeface="Arial" charset="0"/>
              </a:rPr>
              <a:t> </a:t>
            </a:r>
          </a:p>
          <a:p>
            <a:pPr algn="just">
              <a:defRPr/>
            </a:pPr>
            <a:endParaRPr lang="ru-RU" altLang="ru-RU" sz="2000" dirty="0"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2480" y="1"/>
            <a:ext cx="9633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Проблема квалификации: МПЗ или ОС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275167" y="450415"/>
            <a:ext cx="9190567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>
                <a:latin typeface="Arial" charset="0"/>
                <a:cs typeface="Arial" charset="0"/>
              </a:rPr>
              <a:t>Письмо Минфина от 22.01.2016 N 07-04-09/2355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>
                <a:cs typeface="Arial" charset="0"/>
              </a:rPr>
              <a:t>«Рекомендации по </a:t>
            </a:r>
            <a:r>
              <a:rPr lang="ru-RU" sz="2000" b="1" dirty="0" smtClean="0">
                <a:cs typeface="Arial" charset="0"/>
              </a:rPr>
              <a:t>аудиту </a:t>
            </a:r>
            <a:r>
              <a:rPr lang="ru-RU" sz="2000" b="1" dirty="0">
                <a:cs typeface="Arial" charset="0"/>
              </a:rPr>
              <a:t>отчетности за 2015 год»</a:t>
            </a:r>
            <a:endParaRPr lang="ru-RU" altLang="ru-RU" sz="2000" b="1" dirty="0">
              <a:cs typeface="Arial" charset="0"/>
            </a:endParaRPr>
          </a:p>
          <a:p>
            <a:pPr algn="just">
              <a:buFontTx/>
              <a:buNone/>
              <a:defRPr/>
            </a:pPr>
            <a:r>
              <a:rPr lang="ru-RU" altLang="ru-RU" sz="2000" dirty="0" smtClean="0">
                <a:latin typeface="Arial" charset="0"/>
                <a:cs typeface="Arial" charset="0"/>
              </a:rPr>
              <a:t>Если </a:t>
            </a:r>
            <a:r>
              <a:rPr lang="ru-RU" altLang="ru-RU" sz="2000" dirty="0">
                <a:latin typeface="Arial" charset="0"/>
                <a:cs typeface="Arial" charset="0"/>
              </a:rPr>
              <a:t>организация формирует страховой запас отдельных видов активов (например, </a:t>
            </a:r>
            <a:r>
              <a:rPr lang="ru-RU" altLang="ru-RU" sz="2000" b="1" dirty="0">
                <a:latin typeface="Arial" charset="0"/>
                <a:cs typeface="Arial" charset="0"/>
              </a:rPr>
              <a:t>оборудования, узлов и запасных частей, материалов</a:t>
            </a:r>
            <a:r>
              <a:rPr lang="ru-RU" altLang="ru-RU" sz="2000" dirty="0">
                <a:latin typeface="Arial" charset="0"/>
                <a:cs typeface="Arial" charset="0"/>
              </a:rPr>
              <a:t>), стоимость таких активов определяется организацией путем суммирования фактически произведенных затрат на покупку, изготовление в соответствии </a:t>
            </a:r>
            <a:r>
              <a:rPr lang="ru-RU" altLang="ru-RU" sz="2000" b="1" dirty="0">
                <a:latin typeface="Arial" charset="0"/>
                <a:cs typeface="Arial" charset="0"/>
              </a:rPr>
              <a:t>с ПБУ 5/01, ПБУ 6/01, ПБУ 10/99.</a:t>
            </a:r>
          </a:p>
          <a:p>
            <a:pPr algn="ctr">
              <a:buNone/>
            </a:pPr>
            <a:endParaRPr lang="ru-RU" sz="2000" b="1" dirty="0" smtClean="0"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cs typeface="Arial" pitchFamily="34" charset="0"/>
              </a:rPr>
              <a:t>Письмо Минфина от 22.05.2020 N 03-03-06/1/42843</a:t>
            </a:r>
          </a:p>
          <a:p>
            <a:pPr algn="just">
              <a:buNone/>
            </a:pPr>
            <a:r>
              <a:rPr lang="ru-RU" sz="2000" dirty="0" smtClean="0">
                <a:cs typeface="Arial" pitchFamily="34" charset="0"/>
              </a:rPr>
              <a:t>В случае принятия организацией к бухгалтерскому учету </a:t>
            </a:r>
            <a:r>
              <a:rPr lang="ru-RU" sz="2000" b="1" dirty="0" smtClean="0">
                <a:cs typeface="Arial" pitchFamily="34" charset="0"/>
              </a:rPr>
              <a:t>катализаторов</a:t>
            </a:r>
            <a:r>
              <a:rPr lang="ru-RU" sz="2000" dirty="0" smtClean="0">
                <a:cs typeface="Arial" pitchFamily="34" charset="0"/>
              </a:rPr>
              <a:t>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000" dirty="0" smtClean="0">
                <a:cs typeface="Arial" pitchFamily="34" charset="0"/>
              </a:rPr>
              <a:t>  в качестве основных средств следует руководствоваться </a:t>
            </a:r>
            <a:r>
              <a:rPr lang="ru-RU" sz="2000" b="1" dirty="0" smtClean="0">
                <a:cs typeface="Arial" pitchFamily="34" charset="0"/>
              </a:rPr>
              <a:t>ПБУ 6/01</a:t>
            </a:r>
            <a:r>
              <a:rPr lang="ru-RU" sz="2000" dirty="0" smtClean="0">
                <a:cs typeface="Arial" pitchFamily="34" charset="0"/>
              </a:rPr>
              <a:t>,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000" dirty="0" smtClean="0">
                <a:cs typeface="Arial" pitchFamily="34" charset="0"/>
              </a:rPr>
              <a:t>  а в качестве МПЗ - </a:t>
            </a:r>
            <a:r>
              <a:rPr lang="ru-RU" sz="2000" b="1" dirty="0" smtClean="0">
                <a:cs typeface="Arial" pitchFamily="34" charset="0"/>
              </a:rPr>
              <a:t>ПБУ 5/01.</a:t>
            </a:r>
            <a:endParaRPr lang="ru-RU" sz="2000" dirty="0" smtClean="0">
              <a:cs typeface="Arial" pitchFamily="34" charset="0"/>
            </a:endParaRPr>
          </a:p>
          <a:p>
            <a:pPr algn="just"/>
            <a:endParaRPr lang="ru-RU" sz="2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ru-RU" sz="2000" dirty="0" smtClean="0">
                <a:cs typeface="Arial" pitchFamily="34" charset="0"/>
              </a:rPr>
              <a:t>При использовании катализаторов, содержащих драгоценные металлы, списание их в расход производится на момент </a:t>
            </a:r>
            <a:r>
              <a:rPr lang="ru-RU" sz="2000" b="1" dirty="0" smtClean="0">
                <a:cs typeface="Arial" pitchFamily="34" charset="0"/>
              </a:rPr>
              <a:t>окончательной (полной) выгрузки</a:t>
            </a:r>
            <a:r>
              <a:rPr lang="ru-RU" sz="2000" dirty="0" smtClean="0">
                <a:cs typeface="Arial" pitchFamily="34" charset="0"/>
              </a:rPr>
              <a:t> отработанного катализатора из установки и проведения химических анализов дезактивированных катализаторов для определения содержания в них драгоценных металлов</a:t>
            </a:r>
          </a:p>
        </p:txBody>
      </p:sp>
      <p:sp>
        <p:nvSpPr>
          <p:cNvPr id="70659" name="Прямоугольник 4"/>
          <p:cNvSpPr>
            <a:spLocks noChangeArrowheads="1"/>
          </p:cNvSpPr>
          <p:nvPr/>
        </p:nvSpPr>
        <p:spPr bwMode="auto">
          <a:xfrm>
            <a:off x="128464" y="-76200"/>
            <a:ext cx="86436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Проблема квалификации: МПЗ или ОС</a:t>
            </a:r>
            <a:endParaRPr lang="ru-RU" dirty="0"/>
          </a:p>
        </p:txBody>
      </p:sp>
      <p:sp>
        <p:nvSpPr>
          <p:cNvPr id="4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906000" cy="5486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471" y="332656"/>
            <a:ext cx="9505057" cy="5256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 НОВОВВЕДЕНИЯ ФСБУ 5/2019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ru-RU" altLang="ru-RU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5.2. СФЕРА ПРИМЕНЕНИЯ</a:t>
            </a:r>
            <a:endParaRPr lang="ru-RU" sz="19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231576" y="-27384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Упрощенный учет. Управленческие нужды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692696"/>
            <a:ext cx="9705528" cy="756084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dirty="0" smtClean="0"/>
              <a:t>	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2) Стандарт может не применяться </a:t>
            </a:r>
            <a:r>
              <a:rPr lang="ru-RU" sz="1900" i="1" dirty="0" err="1" smtClean="0">
                <a:latin typeface="Arial" pitchFamily="34" charset="0"/>
                <a:cs typeface="Arial" pitchFamily="34" charset="0"/>
              </a:rPr>
              <a:t>микропредприятием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за исключением </a:t>
            </a:r>
            <a:r>
              <a:rPr lang="ru-RU" sz="1900" i="1" dirty="0" err="1" smtClean="0">
                <a:latin typeface="Arial" pitchFamily="34" charset="0"/>
                <a:cs typeface="Arial" pitchFamily="34" charset="0"/>
              </a:rPr>
              <a:t>микропредприятия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, которое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не вправе применять упрощенные способы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ведения бухучета, включая упрощенную бухгалтерскую отчетность. </a:t>
            </a:r>
          </a:p>
          <a:p>
            <a:pPr algn="just">
              <a:spcBef>
                <a:spcPts val="0"/>
              </a:spcBef>
              <a:buNone/>
            </a:pPr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При этом затраты, которые в соответствии с настоящим Стандартом должны были бы включаться в стоимость запасов, признаются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расходом периода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, в котором были понесены.</a:t>
            </a:r>
          </a:p>
          <a:p>
            <a:pPr algn="just"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Организация может принять решение не применять настоящий Стандарт в отношении запасов, предназначенных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для управленческих нужд. </a:t>
            </a:r>
          </a:p>
          <a:p>
            <a:pPr algn="just"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При этом затраты, которые в соответствии с настоящим Стандартом должны были бы включаться в стоимость запасов, признаются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расходами периода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, в котором были понесены. </a:t>
            </a:r>
          </a:p>
          <a:p>
            <a:pPr algn="just">
              <a:buNone/>
            </a:pPr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Указанное решение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раскрывается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в бухгалтерской (финансовой) отчетности организации.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116632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231576" y="-27384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Упрощенный учет. Управленческие нужды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200472" y="476672"/>
            <a:ext cx="9505056" cy="756084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800" dirty="0" smtClean="0"/>
              <a:t>	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Закон № 402-ФЗ, статья 6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Упрощенные способы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ведения бухгалтерского учета, включая упрощенную бухгалтерскую (финансовую) отчетность,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вправе применять::</a:t>
            </a:r>
          </a:p>
          <a:p>
            <a:pPr marL="457200" indent="-457200" algn="just">
              <a:spcBef>
                <a:spcPts val="0"/>
              </a:spcBef>
              <a:buAutoNum type="arabicParenR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субъекты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малого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предпринимательства;</a:t>
            </a:r>
          </a:p>
          <a:p>
            <a:pPr marL="457200" indent="-457200" algn="just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некоммерческие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организации;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3) организации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Сколково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Упрощенные способы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ведения бухгалтерского учета, включая упрощенную бухгалтерскую (финансовую) отчетность,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не применяют: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1) организации, бухгалтерская (финансовая) отчетность которых подлежит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обязательному аудиту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Закон об аудиторской деятельности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Обязательный аудит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проводится в случаях: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1) если организация имеет организационно-правовую форму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АО;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3) если организация является негосударственным пенсионным или иным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фондом;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4) если </a:t>
            </a:r>
          </a:p>
          <a:p>
            <a:pPr lvl="1" algn="just">
              <a:spcBef>
                <a:spcPts val="0"/>
              </a:spcBef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объем выручки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(за исключением государственных и муниципальных учреждений, государственных и муниципальных унитарных предприятий,) за предшествовавший отчетному год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превышает 400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миллионов рублей </a:t>
            </a:r>
          </a:p>
          <a:p>
            <a:pPr lvl="1"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сумма активов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бухгалтерского баланса по состоянию на конец предшествовавшего отчетному года превышает 60 миллионов рублей;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679043"/>
            <a:ext cx="9526670" cy="59400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Статья 22. Субъекты регулирования бухгалтерского учета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1. Органами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государственного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регулирования бухгалтерского учета в РФ являются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уполномоченный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федеральный орган </a:t>
            </a:r>
          </a:p>
          <a:p>
            <a:pPr lvl="1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Центральный банк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Российской Федерации.</a:t>
            </a:r>
            <a:endParaRPr lang="ru-RU" sz="2000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2. Регулирование бухгалтерского учета в РФ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могут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осуществлять также 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саморегулируемые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организации, в том числе предпринимателей, иных пользователей бухгалтерской (финансовой) отчетности, аудиторов,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заинтересованные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принимать участие в регулировании бухгалтерского учета, а также их ассоциации и союзы </a:t>
            </a:r>
          </a:p>
          <a:p>
            <a:pPr lvl="1" algn="just">
              <a:buFont typeface="Arial" pitchFamily="34" charset="0"/>
              <a:buChar char="•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и иные некоммерческие организации, преследующие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цели развития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бухгалтерского учета 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(далее - субъекты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негосударственного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регулирования бухгалтерского учета).</a:t>
            </a:r>
          </a:p>
          <a:p>
            <a:pPr algn="just" eaLnBrk="0" hangingPunct="0"/>
            <a:endParaRPr lang="ru-RU" alt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382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402-ФЗ о функции разъяснения</a:t>
            </a:r>
          </a:p>
        </p:txBody>
      </p:sp>
    </p:spTree>
    <p:extLst>
      <p:ext uri="{BB962C8B-B14F-4D97-AF65-F5344CB8AC3E}">
        <p14:creationId xmlns:p14="http://schemas.microsoft.com/office/powerpoint/2010/main" val="1171555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231576" y="-27384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Упрощенный учет. Управленческие нужды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200472" y="692696"/>
            <a:ext cx="9505056" cy="820891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Проект Федерального закона (внесен в ГД 19.06.2020)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«О внесении изменений в Федеральный закон «Об аудиторской деятельности»</a:t>
            </a:r>
          </a:p>
          <a:p>
            <a:pPr marL="457200" indent="-457200" algn="just">
              <a:spcBef>
                <a:spcPts val="0"/>
              </a:spcBef>
              <a:buAutoNum type="arabicPeriod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Обязательный аудит бухгалтерской (финансовой) отчетности проводится в случаях, установленных федеральными законами, а также в отношении бухгалтерской (финансовой) отчетности:</a:t>
            </a:r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3) 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фондов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 поступления имущества и денежных средств которых за год, непосредственно предшествовавший отчетному году,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превышают 3 миллиона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рублей;</a:t>
            </a:r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4) 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организаций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соответствующих хотя бы одному из следующих условий: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а) объем выручки от продажи продукции (продажи товаров, выполнения работ, оказания услуг) за год, непосредственно предшествовавший отчетному году, составляет 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более 800 миллионов рублей;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б) сумма активов бухгалтерского баланса по состоянию на конец года, непосредственно предшествовавшего отчетному году, составляет 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более 400 миллионов рублей;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endParaRPr lang="ru-RU" sz="27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231576" y="-27384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Операционный цикл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9705528" cy="87129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3. Для целей бухгалтерского учета запасами считаются активы, потребляемые или продаваемые в рамках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обычного операционного цикла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организации,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либо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используемые в течение периода не более 12 месяцев.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ПБУ 4/99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19. Активы и обязательства представляются как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краткосрочные,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если срок обращения (погашения) по ним не более 12 месяцев после отчетной даты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или продолжительности операционного цикла, если он превышает 12 месяцев.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ПБУ 6/01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4. Актив принимается организацией к бухгалтерскому учету в качестве основных средств, если одновременно выполняются следующие условия: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б) объект предназначен для использования в течение длительного времени, т.е. срока продолжительностью свыше 12 месяцев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или обычного операционного цикла, если он превышает 12 месяцев;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+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«г» п.3 ПБУ 14/2007, п.46 Положения по ведению бухгалтерского учета и бухгалтерской отчетности в РФ (Приказ Минфина № 34н)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231576" y="-99392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 </a:t>
            </a:r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Операционный цикл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476672"/>
            <a:ext cx="9705528" cy="871296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МСФО (IAS) 1 «Представление финансовой отчетности»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68.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Операционный цикл -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промежуток времени между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приобретением активов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для обработки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 их реализацией в форме денежных средств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или их эквивалентов. 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Дт 10, 20, 41 Кт 60 → Дт 20 Кт 10, Дт 41 Кт 70, 69 → </a:t>
            </a:r>
          </a:p>
          <a:p>
            <a:pPr algn="ctr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Дт 90 Кт 43, 41, 20 → Дт 51 Кт 62 (?)</a:t>
            </a:r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В случаях, когда обычный операционный цикл организации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 поддается четкой идентификации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принимается допущение, что его продолжительность составляет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12 мес. </a:t>
            </a:r>
          </a:p>
          <a:p>
            <a:pPr algn="just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оборотным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активам относятся активы (такие как запасы и торговая дебиторская задолженность), продажа, потребление или реализация которых осуществляется в пределах обычного операционного цикла,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→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даже когда не предполагается,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что их стоимость будет реализована в течение 12 мес. после окончания отчетного периода. </a:t>
            </a:r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В состав оборотных активов также включаются активы, главным образом предназначенные для целей торговли</a:t>
            </a:r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231576" y="-99392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 </a:t>
            </a:r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Операционный цикл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404664"/>
            <a:ext cx="9705528" cy="871296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МСФО (IAS) 1 «Представление финансовой отчетности»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61. Организация должна раскрыть сумму, возмещение или погашение которой ожидается по прошествии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более 12 месяцев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применительно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к каждой статье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активов и обязательств, в составе которой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объединены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суммы, возмещение или погашение которых ожидается: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 пределах 12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месяцев после окончания отчетного периода, и</a:t>
            </a:r>
          </a:p>
          <a:p>
            <a:pPr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(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 прошествии более 12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месяцев после окончания отчетного периода.</a:t>
            </a:r>
          </a:p>
          <a:p>
            <a:pPr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Международный стандарт заданий, обеспечивающих уверенность 3400 (ранее МСА 810) "Проверка прогнозной финансовой информации"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16. Аудитор должен учитывать период, охватываемый прогнозной финансовой информацией: 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операционный цикл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: например, в случае крупного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строительного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проекта охватываемый период может зависеть от времени, необходимого для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завершения проекта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ctr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Резюме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Оборотные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≠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используемые в течение не более 12 мес.,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если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операционный цикл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12 мес.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операционном цикле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12 мес. в составе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оборотных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выделяются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активы, срок обращения (возмещения) которых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12 мес.   </a:t>
            </a:r>
          </a:p>
          <a:p>
            <a:pPr>
              <a:buNone/>
            </a:pPr>
            <a:endParaRPr lang="ru-RU" sz="2000" dirty="0" smtClean="0"/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во</a:t>
            </a:r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231576" y="-27384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Объекты запасов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200472" y="692696"/>
            <a:ext cx="9505056" cy="87129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3 (продолжение). Запасами,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в частности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, являются:</a:t>
            </a:r>
          </a:p>
          <a:p>
            <a:pPr algn="just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б) инструменты, инвентарь,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специальная одежда, специальная оснастка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тара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и другие аналогичные объекты,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за исключением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случаев, когда указанные объекты считаются основными средствами;</a:t>
            </a:r>
          </a:p>
          <a:p>
            <a:pPr algn="just">
              <a:buNone/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готовая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продукция, товары, переданные другим лицам в связи с продажей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до момента признания выручки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от их продажи;</a:t>
            </a:r>
          </a:p>
          <a:p>
            <a:pPr algn="just">
              <a:spcBef>
                <a:spcPts val="0"/>
              </a:spcBef>
              <a:buNone/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е) затраты, понесенные на производство продукции, не прошедшей всех стадий (фаз, переделов), предусмотренных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технологическим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процессом, изделия неукомплектованные, не прошедшие испытания и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техническую приемку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, а также затраты, понесенные на выполнение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работ,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оказание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услуг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другим лицам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до момента признания выручки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от их продажи (далее вместе -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НЗП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algn="just">
              <a:buNone/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Организация может вести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обособленный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учет полуфабрикатов собственного производства в порядке, установленном для учета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готовой продукции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spcBef>
                <a:spcPts val="0"/>
              </a:spcBef>
              <a:buNone/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ж,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) объекты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недвижимого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имущества/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интеллектуальной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собственности, приобретенные или созданные (находящиеся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в процессе создания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) для продажи в ходе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обычной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деятельности организации;</a:t>
            </a:r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endParaRPr lang="ru-RU" sz="1900" dirty="0" smtClean="0"/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84550" y="6952307"/>
            <a:ext cx="31369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231576" y="-27384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Объекты запасов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200472" y="548680"/>
            <a:ext cx="9505056" cy="87129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ПБУ 5/01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4. Настоящее Положение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применяется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отношении активов, характеризуемых как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незавершенное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производство.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План счетов, счет 21 "Полуфабрикаты собственного производства"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организациях, не ведущих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обособленный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учет полуфабрикатов собственного производства, указанные ценности отражаются в составе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незавершенного производства, т.е. на счете 20 "Основное производство </a:t>
            </a:r>
          </a:p>
          <a:p>
            <a:pPr algn="ctr"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ФСБУ 5/2019</a:t>
            </a:r>
          </a:p>
          <a:p>
            <a:pPr algn="just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4. Настоящий стандарт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не распространяется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на:</a:t>
            </a:r>
          </a:p>
          <a:p>
            <a:pPr algn="just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в) материальные ценности, полученные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некоммерческой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организацией для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безвозмездной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передачи гражданам или юридическим лицам.</a:t>
            </a:r>
          </a:p>
          <a:p>
            <a:pPr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Информация Минфина от10.04.2020 № ИС-27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Это однако не означает, что некоммерческая организация не должна наладить и осуществлять надлежащий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контроль наличия и движения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таких ценностей;</a:t>
            </a:r>
          </a:p>
          <a:p>
            <a:r>
              <a:rPr lang="ru-RU" sz="2000" dirty="0" smtClean="0"/>
              <a:t> </a:t>
            </a:r>
          </a:p>
          <a:p>
            <a:pPr algn="ctr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endParaRPr lang="ru-RU" sz="1900" dirty="0" smtClean="0"/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231576" y="-27384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Объекты запасов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200472" y="548680"/>
            <a:ext cx="9505056" cy="8712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 </a:t>
            </a: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Письмо Минфина от 29.01.2014 N 07-04-18/01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«Рекомендации  по проведению аудита отчетности за 2013 год»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В соответствии с п.2 ПБУ 5/01 к бухгалтерскому учету в качестве МПЗ принимаются активы: </a:t>
            </a:r>
          </a:p>
          <a:p>
            <a:pPr lvl="1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используемые в качестве сырья, материалов и т.п. при производстве продукции, предназначенной для продажи (выполнения работ, оказания услуг);</a:t>
            </a:r>
          </a:p>
          <a:p>
            <a:pPr lvl="1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предназначенные для продажи;</a:t>
            </a:r>
          </a:p>
          <a:p>
            <a:pPr lvl="1"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используемые для управленческих нужд организации.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Поскольку сырье, материалы и т.п. активы, используемые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для создания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внеоборотных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активов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не удовлетворяют указанным характеристикам, они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могут быть признаны частью МПЗ.</a:t>
            </a:r>
          </a:p>
          <a:p>
            <a:pPr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endParaRPr lang="ru-RU" sz="1900" dirty="0" smtClean="0"/>
          </a:p>
          <a:p>
            <a:pPr algn="just">
              <a:buNone/>
            </a:pPr>
            <a:endParaRPr lang="ru-RU" sz="1900" dirty="0" smtClean="0"/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906000" cy="5486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471" y="332656"/>
            <a:ext cx="9505057" cy="5256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 НОВОВВЕДЕНИЯ ФСБУ 5/2019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ru-RU" altLang="ru-RU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5.3. ПРИЗНАНИЕ 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И ПЕРВОНАЧАЛЬНАЯ ОЦЕНКА</a:t>
            </a:r>
            <a:endParaRPr lang="ru-RU" sz="19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17868" y="-99392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b="1" dirty="0" smtClean="0">
                <a:solidFill>
                  <a:srgbClr val="AC0060"/>
                </a:solidFill>
              </a:rPr>
              <a:t>Условия балансового, задачи </a:t>
            </a:r>
            <a:r>
              <a:rPr lang="ru-RU" altLang="ru-RU" sz="2200" b="1" dirty="0" err="1" smtClean="0">
                <a:solidFill>
                  <a:srgbClr val="AC0060"/>
                </a:solidFill>
              </a:rPr>
              <a:t>забалансового</a:t>
            </a:r>
            <a:r>
              <a:rPr lang="ru-RU" altLang="ru-RU" sz="2200" b="1" dirty="0" smtClean="0">
                <a:solidFill>
                  <a:srgbClr val="AC0060"/>
                </a:solidFill>
              </a:rPr>
              <a:t> учета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200472" y="476672"/>
            <a:ext cx="9505056" cy="871296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dirty="0" smtClean="0"/>
              <a:t>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5. Запасы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признаются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в бухгалтерском учете при одновременном соблюдении следующих условий: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а) затраты, понесенные в связи с приобретением или созданием запасов,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обеспечат получение в будущем экономических выгод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организацией (достижение некоммерческой организацией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целей,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ради которых она создана);</a:t>
            </a:r>
          </a:p>
          <a:p>
            <a:pPr algn="just">
              <a:spcBef>
                <a:spcPts val="0"/>
              </a:spcBef>
              <a:buNone/>
            </a:pPr>
            <a:endParaRPr lang="en-US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б) определена сумма затрат, понесенных в связи с приобретением или созданием запасов, или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приравненная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к ней величина.</a:t>
            </a:r>
          </a:p>
          <a:p>
            <a:pPr algn="just">
              <a:spcBef>
                <a:spcPts val="0"/>
              </a:spcBef>
              <a:buNone/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6. После признания запасов в бухгалтерском учете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допускаются последующие изменения единиц их учета.</a:t>
            </a:r>
          </a:p>
          <a:p>
            <a:pPr algn="just">
              <a:buNone/>
            </a:pP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8. Организация должна обеспечить надлежащий контроль (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в том числе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 использованием </a:t>
            </a:r>
            <a:r>
              <a:rPr lang="ru-RU" sz="1800" b="1" i="1" dirty="0" err="1" smtClean="0">
                <a:latin typeface="Arial" pitchFamily="34" charset="0"/>
                <a:cs typeface="Arial" pitchFamily="34" charset="0"/>
              </a:rPr>
              <a:t>забалансового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учета) наличия и движения объектов, указанных </a:t>
            </a:r>
            <a:endParaRPr lang="en-US" sz="1800" i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. «б» п.3 -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спецодежды,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спецоснастки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, тары и аналогичных объектов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1" algn="just">
              <a:spcBef>
                <a:spcPts val="0"/>
              </a:spcBef>
            </a:pPr>
            <a:endParaRPr lang="en-US" sz="1800" b="1" i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. «б» п.4,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переданных в производство (эксплуатацию)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материальных ценностей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других лиц,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находящиеся у организации в связи с оказанием ею этим лицам услуг по закупке, хранению, транспортировке,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доработке, переработке, сервисному обслуживанию, продаже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по агентским договорам, договорам комиссии, складского хранения, транспортной экспедиции, 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подряда, поставки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000" b="1" dirty="0" smtClean="0"/>
          </a:p>
          <a:p>
            <a:pPr algn="just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во</a:t>
            </a:r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17868" y="-99392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b="1" dirty="0" smtClean="0">
                <a:solidFill>
                  <a:srgbClr val="AC0060"/>
                </a:solidFill>
              </a:rPr>
              <a:t>Структура себестоимости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200472" y="908720"/>
            <a:ext cx="9505056" cy="871296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10. В фактическую себестоимость запасов,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кроме НЗП и готовой продукции,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включаются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фактические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затраты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на приобретение (создание) запасов,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приведение их в состояние и местоположение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необходимые для потребления, продажи или использования. </a:t>
            </a:r>
          </a:p>
          <a:p>
            <a:pPr algn="just">
              <a:spcBef>
                <a:spcPts val="0"/>
              </a:spcBef>
              <a:buNone/>
            </a:pP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Затратами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считается выбытие (уменьшение) активов организации или возникновение (увеличение) ее обязательств, связанных с приобретением (созданием) запасов. </a:t>
            </a:r>
          </a:p>
          <a:p>
            <a:pPr algn="just">
              <a:buNone/>
            </a:pP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Не считается затратами предварительная оплата поставщику (подрядчику) до момента исполнения им своих договорных обязанностей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предоставления запасов,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выполнения работ,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оказания услуг.</a:t>
            </a:r>
          </a:p>
          <a:p>
            <a:pPr algn="just">
              <a:spcBef>
                <a:spcPts val="0"/>
              </a:spcBef>
              <a:buNone/>
            </a:pP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39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во</a:t>
            </a:r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652909"/>
            <a:ext cx="9526670" cy="59400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23. Функции субъекта негосударственного регулирования бухгалтерского учета </a:t>
            </a:r>
          </a:p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28.  Разработка федеральных стандартов </a:t>
            </a:r>
          </a:p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уполномоченным федеральным органом </a:t>
            </a:r>
          </a:p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30. Особенности применения настоящего Федерального закона</a:t>
            </a:r>
          </a:p>
          <a:p>
            <a:pPr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Уполномоченный федеральный орган:</a:t>
            </a:r>
          </a:p>
          <a:p>
            <a:pPr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 утверждает 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 программу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разработки федеральных стандартов, 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федеральные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стандарты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отраслевые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стандарты; </a:t>
            </a:r>
          </a:p>
          <a:p>
            <a:pPr lvl="1" algn="just">
              <a:buFont typeface="Arial" pitchFamily="34" charset="0"/>
              <a:buChar char="•"/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  <a:defRPr/>
            </a:pP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  разрабатывает федеральные стандарты, если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ни один 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субъект негосударственного регулирования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не принимает на себя обязательства 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разработать стандарт, предусмотренный утвержденной программой; </a:t>
            </a:r>
          </a:p>
          <a:p>
            <a:pPr lvl="1" algn="just">
              <a:buFont typeface="Arial" pitchFamily="34" charset="0"/>
              <a:buChar char="•"/>
              <a:defRPr/>
            </a:pPr>
            <a:endParaRPr lang="ru-RU" alt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  <a:defRPr/>
            </a:pP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  вправе вносить изменения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, обусловленные,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в т.ч. 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изменением законодательства,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в правила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 ведения бухучета и составления бухгалтерской отчетности, утвержденные им до дня вступления в силу настоящего ФЗ.</a:t>
            </a:r>
          </a:p>
          <a:p>
            <a:pPr lvl="1" algn="just">
              <a:buFont typeface="Arial" pitchFamily="34" charset="0"/>
              <a:buChar char="•"/>
              <a:defRPr/>
            </a:pPr>
            <a:endParaRPr lang="ru-RU" altLang="ru-RU" sz="1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382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402-ФЗ о функции разъяснения</a:t>
            </a:r>
          </a:p>
        </p:txBody>
      </p:sp>
    </p:spTree>
    <p:extLst>
      <p:ext uri="{BB962C8B-B14F-4D97-AF65-F5344CB8AC3E}">
        <p14:creationId xmlns:p14="http://schemas.microsoft.com/office/powerpoint/2010/main" val="1171555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17868" y="-99392"/>
            <a:ext cx="1037146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b="1" dirty="0" smtClean="0">
                <a:solidFill>
                  <a:srgbClr val="AC0060"/>
                </a:solidFill>
              </a:rPr>
              <a:t>Структура себестоимости</a:t>
            </a: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200472" y="404664"/>
            <a:ext cx="9505056" cy="871296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10 (продолжение). К возникновению (увеличению) обязательств организации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приравнивается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увеличение капитала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организации вследствие </a:t>
            </a:r>
          </a:p>
          <a:p>
            <a:pPr algn="just">
              <a:spcBef>
                <a:spcPts val="0"/>
              </a:spcBef>
              <a:buNone/>
            </a:pPr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выпуска собственных долевых инструментов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(эмиссия акций, увеличения уставного (складочного) капитала, уставного (паевого) фонда), </a:t>
            </a:r>
          </a:p>
          <a:p>
            <a:pPr lvl="1"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Дебет 75 Кредит 80</a:t>
            </a:r>
          </a:p>
          <a:p>
            <a:pPr lvl="1"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Дебет 10 Кредит 75</a:t>
            </a:r>
          </a:p>
          <a:p>
            <a:pPr lvl="1" algn="ctr">
              <a:spcBef>
                <a:spcPts val="0"/>
              </a:spcBef>
              <a:buNone/>
            </a:pPr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безвозмездного получения имущества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от акционеров, собственников, участников, учредителей организации (в т.ч.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унитарным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предприятием), </a:t>
            </a:r>
            <a:endParaRPr lang="ru-RU" sz="1900" b="1" i="1" dirty="0" smtClean="0">
              <a:latin typeface="Arial" pitchFamily="34" charset="0"/>
              <a:cs typeface="Arial" pitchFamily="34" charset="0"/>
            </a:endParaRPr>
          </a:p>
          <a:p>
            <a:pPr lvl="1" algn="ctr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Дебет 76 Кредит 83 </a:t>
            </a:r>
          </a:p>
          <a:p>
            <a:pPr lvl="1" algn="ctr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Дебет 10 Кредит 76 </a:t>
            </a:r>
          </a:p>
          <a:p>
            <a:pPr lvl="1" algn="ctr">
              <a:buNone/>
            </a:pPr>
            <a:endParaRPr lang="ru-RU" sz="1900" b="1" i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получения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НКО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имущества в качестве целевого финансирования.</a:t>
            </a:r>
          </a:p>
          <a:p>
            <a:pPr lvl="1" algn="just"/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lvl="1" algn="ctr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Дебет 76 Кредит 86 </a:t>
            </a:r>
          </a:p>
          <a:p>
            <a:pPr lvl="1" algn="ctr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Дебет 10 Кредит 76 </a:t>
            </a:r>
          </a:p>
          <a:p>
            <a:pPr algn="just"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во</a:t>
            </a:r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44488" y="163488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Структура себестоимости. </a:t>
            </a:r>
            <a:b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Оценочные обязательства</a:t>
            </a:r>
            <a:b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764704"/>
            <a:ext cx="9705528" cy="7272808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ФСБУ 5/2019</a:t>
            </a:r>
            <a:r>
              <a:rPr lang="ru-RU" sz="2000" dirty="0" smtClean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11. В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фактическую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себестоимость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запасов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в частности, включаются: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г) величина оценочного обязательства по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демонтажу, утилизации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запасов 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восстановлению окружающей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среды;</a:t>
            </a:r>
          </a:p>
          <a:p>
            <a:pPr algn="just">
              <a:spcBef>
                <a:spcPts val="0"/>
              </a:spcBef>
              <a:buNone/>
            </a:pP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Дебет 10, 20 Кредит 96</a:t>
            </a: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ПБУ 8/2010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8. При признании оценочного обязательства в зависимости от его характера величина оценочного обязательства относится на расходы по обычным видам деятельности или на прочие расходы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либо включается в стоимость актива.</a:t>
            </a:r>
          </a:p>
          <a:p>
            <a:pPr algn="ctr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Письмо Минфина 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.01.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2013 № 07-02-18/01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«Рекомендации по проведению аудита отчетности за 2012 год»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Сумма оценочных обязательств на демонтаж и утилизацию объекта основных средств 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восстановление окружающей среды включается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первоначальную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стоимость основных средств.</a:t>
            </a:r>
          </a:p>
          <a:p>
            <a:pPr algn="just">
              <a:spcBef>
                <a:spcPts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Письмо Минфина от 29.04.2015 N 03-05-05-01/24998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Обращаем внимание, что ПБУ 6/01, ПБУ 8/2010 не предусматривают признание оценочного обязательства в качестве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отдельного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актива.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44488" y="163488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Структура себестоимости. </a:t>
            </a:r>
            <a:b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Оценочные обязательства</a:t>
            </a:r>
            <a:b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764704"/>
            <a:ext cx="9705528" cy="770485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Рекомендация НРБУ БМЦ  от 21.06.2013 № Р-30/2013-КпР </a:t>
            </a: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«Ликвидационные обязательства»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зависимости от существа ликвидационных обязательств и возможности их отнесения на отдельные объекты активов, капитализируемая часть будущих затрат в момент признания:</a:t>
            </a:r>
          </a:p>
          <a:p>
            <a:pPr algn="just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Включается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стоимость отдельных инвентарных объектов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 и поисковых активов;</a:t>
            </a:r>
          </a:p>
          <a:p>
            <a:pPr algn="just"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Распределяется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между отдельными инвентарными объектами ОС и поисковых активов в соответствии с порядком, в котором распределяются другие общие затраты (например, ликвидационные обязательства, непосредственно возникающие при строительстве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комплексных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объектов основных средств);</a:t>
            </a:r>
          </a:p>
          <a:p>
            <a:pPr algn="just"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Учитывается в составе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отдельного объекта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внеоборотного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актива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(например, обязательства, связанные с рекультивацией земель, находящихся в аренде, либо обязательства, относящиеся к участку недр).</a:t>
            </a:r>
          </a:p>
          <a:p>
            <a:pPr algn="just"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44488" y="-27384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Структура себестоимости. Проценты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9705528" cy="8208912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ФСБУ 5/2019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	11. В 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фактическую 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себестоимость 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запасов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, в частности, включаются: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100" i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проценты,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 подлежащие включению в стоимость </a:t>
            </a:r>
            <a:r>
              <a:rPr lang="ru-RU" sz="2100" b="1" i="1" dirty="0" smtClean="0">
                <a:latin typeface="Arial" pitchFamily="34" charset="0"/>
                <a:cs typeface="Arial" pitchFamily="34" charset="0"/>
              </a:rPr>
              <a:t>инвестиционного </a:t>
            </a:r>
            <a:r>
              <a:rPr lang="ru-RU" sz="2100" i="1" dirty="0" smtClean="0">
                <a:latin typeface="Arial" pitchFamily="34" charset="0"/>
                <a:cs typeface="Arial" pitchFamily="34" charset="0"/>
              </a:rPr>
              <a:t>актива;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Дебет 10 Кредит 76  (66, 67)</a:t>
            </a:r>
          </a:p>
          <a:p>
            <a:pPr algn="just" eaLnBrk="0" hangingPunct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 eaLnBrk="0" hangingPunct="0">
              <a:spcBef>
                <a:spcPts val="0"/>
              </a:spcBef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ПБУ 15/2008</a:t>
            </a:r>
          </a:p>
          <a:p>
            <a:pPr algn="just" eaLnBrk="0" hangingPunct="0">
              <a:spcBef>
                <a:spcPts val="0"/>
              </a:spcBef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	К инвестиционным активам относятся объекты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незавершенного производства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и незавершенного строительства, которые впоследствии будут приняты к бухгалтерскому учету заемщиком и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(или) заказчиком (инвестором, покупателем)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в качестве основных средств (включая земельные участки), нематериальных активов или иных </a:t>
            </a:r>
            <a:r>
              <a:rPr lang="ru-RU" sz="2100" dirty="0" err="1" smtClean="0">
                <a:latin typeface="Arial" pitchFamily="34" charset="0"/>
                <a:cs typeface="Arial" pitchFamily="34" charset="0"/>
              </a:rPr>
              <a:t>внеоборотных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активов.</a:t>
            </a:r>
          </a:p>
          <a:p>
            <a:pPr algn="ctr" eaLnBrk="0" hangingPunct="0"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ctr" eaLnBrk="0" hangingPunct="0">
              <a:spcBef>
                <a:spcPts val="0"/>
              </a:spcBef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Закон 402-ФЗ, статья 8. Учетная политика</a:t>
            </a:r>
          </a:p>
          <a:p>
            <a:pPr algn="just" eaLnBrk="0" hangingPunct="0">
              <a:spcBef>
                <a:spcPts val="0"/>
              </a:spcBef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2. Экономический субъект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формирует свою учетную политику, руководствуясь законодательством Российской Федерации о бухгалтерском учете, федеральными и отраслевыми стандартами.</a:t>
            </a:r>
          </a:p>
          <a:p>
            <a:pPr algn="just" eaLnBrk="0" hangingPunct="0"/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buNone/>
            </a:pPr>
            <a:r>
              <a:rPr lang="ru-RU" altLang="ru-RU" sz="2100" b="1" dirty="0" smtClean="0">
                <a:latin typeface="Arial" pitchFamily="34" charset="0"/>
                <a:cs typeface="Arial" pitchFamily="34" charset="0"/>
              </a:rPr>
              <a:t>ПБУ 1/2008 </a:t>
            </a:r>
          </a:p>
          <a:p>
            <a:pPr algn="just" eaLnBrk="0" hangingPunct="0">
              <a:spcBef>
                <a:spcPts val="0"/>
              </a:spcBef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	5.1. Организация выбирает способы ведения бухгалтерского учета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независимо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от выбора способов ведения бухгалтерского учета </a:t>
            </a: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другими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экономическими субъектами. </a:t>
            </a:r>
          </a:p>
          <a:p>
            <a:pPr algn="just" eaLnBrk="0" hangingPunct="0"/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	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2000" dirty="0" smtClean="0"/>
          </a:p>
          <a:p>
            <a:pPr lvl="0"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44488" y="-27384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Структура себестоимости. Проценты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9705528" cy="727280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dirty="0" smtClean="0"/>
              <a:t>	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Рекомендация  Р-69/2016-КпР</a:t>
            </a:r>
            <a:br>
              <a:rPr lang="ru-RU" sz="1900" b="1" dirty="0" smtClean="0">
                <a:latin typeface="Arial" pitchFamily="34" charset="0"/>
                <a:cs typeface="Arial" pitchFamily="34" charset="0"/>
              </a:rPr>
            </a:b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«Включение долговых затрат в стоимость производимой продукции»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Незавершённое производство продукции подходит под определение инвестиционного актива. Вместе с тем, в п.7 ПБУ 15/2008 к инвестиционным активам относятся только те объекты, которые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впоследствии будут приняты к бухгалтерскому учету заемщиком и (или) заказчиком (инвестором, покупателем) в качестве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внеоборотных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активов.</a:t>
            </a:r>
            <a:br>
              <a:rPr lang="ru-RU" sz="1900" b="1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 smtClean="0">
                <a:latin typeface="Arial" pitchFamily="34" charset="0"/>
                <a:cs typeface="Arial" pitchFamily="34" charset="0"/>
              </a:rPr>
            </a:br>
            <a:r>
              <a:rPr lang="ru-RU" sz="1900" dirty="0" smtClean="0">
                <a:latin typeface="Arial" pitchFamily="34" charset="0"/>
                <a:cs typeface="Arial" pitchFamily="34" charset="0"/>
              </a:rPr>
              <a:t>В свою очередь в Законе не содержится каких-либо исключений из п.2 ст.8, из которых бы прямо или косвенно допускалась возможность установления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зависимости между способами ведения бухгалтерского учета одним экономическим субъектом от ведения бухучёта другими экономическими субъектами, в частности, его контрагентами.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Таким образом, к инвестиционным активам может относиться в том числе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незавершённое производство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продукции при условии, что это производство требует длительного времени и существенных расходов. Этот вывод подтверждается параграфом 7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IAS 23 «Долговые затраты»,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 котором к «квалифицируемым» активам (аналог инвестиционных активов по ПБУ 15) отнесены на первом месте (в пункте (а))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запасы.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Параграф 17 IAS 2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«Запасы»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также предусматривает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включение в себестоимость запасов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долговых затрат</a:t>
            </a:r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2000" dirty="0" smtClean="0"/>
          </a:p>
          <a:p>
            <a:pPr lvl="0"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44488" y="-27384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Структура себестоимости. Оценка при сидках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9705528" cy="727280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ФСБУ 5/2019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12. Суммы, уплаченные и (или) подлежащие уплате при приобретении (создании) запасов, включаются в фактическую себестоимость запасов:	</a:t>
            </a:r>
          </a:p>
          <a:p>
            <a:pPr algn="just">
              <a:spcBef>
                <a:spcPts val="0"/>
              </a:spcBef>
              <a:buNone/>
            </a:pP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б) с учетом всех скидок, уступок, вычетов, премий, льгот,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предоставляемых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организации,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вне зависимости от формы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их предоставления.</a:t>
            </a:r>
          </a:p>
          <a:p>
            <a:pPr lvl="0"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Письмо Минфина от 06.02.2015 № 07-04-06/5027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Рекомендации по проведению аудита отчетности за 2014 год»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Согласно ПБУ 10/99 расходы определяются с учетом всех скидок,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предоставленных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организации согласно договору.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договором предусмотрено предоставление продавцом покупателю (заказчику) скидки, то покупатель (заказчик)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признает расходы в сумме за вычетом скидки (за исключением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случая, когда покупатель (заказчик) не способен (или не намерен) соблюдать условия получения скидки). </a:t>
            </a:r>
          </a:p>
          <a:p>
            <a:pPr lvl="0"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2000" dirty="0" smtClean="0"/>
          </a:p>
          <a:p>
            <a:pPr lvl="0"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44488" y="-27384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Структура себестоимости. Оценка при сидках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9705528" cy="82089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Рекомендация  НРБУ БМЦ от 25.01.2013 Р-35/2013-КпР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«Учет ретроспективных скидок при приобретении МПЗ»., пункт 1 </a:t>
            </a:r>
          </a:p>
          <a:p>
            <a:pPr algn="just" fontAlgn="base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) Если величина скидки определена в рамках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одного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отчетного периода ,  в бухгалтерской отчетности необходимо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скорректировать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следующие показатели: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запасы, НЗП, себестоимость продаж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base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Если ретроспективная скидка определена в следующем отчетном периоде, но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до даты утверждения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отчетности, данное событие признается событием,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подтверждающим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существовавшие на отчетную дату хозяйственные условия, в которых организация вела свою деятельность, и на величину скидки, корректируется стоимость поступивших МПЗ,  списанных в производство МПЗ,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 реализованной продукции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прошлого отчетного периода.</a:t>
            </a:r>
          </a:p>
          <a:p>
            <a:pPr algn="just" fontAlgn="base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) Если ретроспективная скидка определена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 следующем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отчетном периоде после даты утверждения отчетности, величина скидки уменьшает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себестоимость продаж следующего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отчетного периода, а также обязательства перед поставщиком. </a:t>
            </a:r>
          </a:p>
          <a:p>
            <a:pPr fontAlgn="base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 fontAlgn="base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 отдельных случаях…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допускается относить суммы ретроспективной скидки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на прочие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доходы.</a:t>
            </a:r>
          </a:p>
          <a:p>
            <a:pPr marL="400050" lvl="1" indent="0" algn="ctr">
              <a:spcBef>
                <a:spcPts val="0"/>
              </a:spcBef>
              <a:buNone/>
              <a:defRPr/>
            </a:pP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44488" y="-27384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Структура себестоимости. Оценка при сидках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9705528" cy="8784976"/>
          </a:xfrm>
        </p:spPr>
        <p:txBody>
          <a:bodyPr>
            <a:normAutofit/>
          </a:bodyPr>
          <a:lstStyle/>
          <a:p>
            <a:pPr marL="857250" lvl="1" indent="-457200" algn="just">
              <a:spcBef>
                <a:spcPts val="0"/>
              </a:spcBef>
              <a:buAutoNum type="arabicParenR"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При получении скидки в следующем году в виде денежной премии</a:t>
            </a:r>
          </a:p>
          <a:p>
            <a:pPr marL="857250" lvl="1" indent="-457200" algn="ctr">
              <a:spcBef>
                <a:spcPts val="0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Дебет 51 Кредит 60</a:t>
            </a:r>
          </a:p>
          <a:p>
            <a:pPr marL="400050" lvl="1" indent="0" algn="ctr">
              <a:spcBef>
                <a:spcPts val="0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Дебет 60 Кредит 90</a:t>
            </a:r>
          </a:p>
          <a:p>
            <a:pPr marL="400050" lvl="1" indent="0" algn="ctr">
              <a:spcBef>
                <a:spcPts val="0"/>
              </a:spcBef>
              <a:buNone/>
              <a:defRPr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spcBef>
                <a:spcPts val="0"/>
              </a:spcBef>
              <a:buNone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2) При получении скидки в следующем году в виде уменьшения задолженности по оплате</a:t>
            </a:r>
          </a:p>
          <a:p>
            <a:pPr marL="400050" lvl="1" indent="0" algn="ctr">
              <a:spcBef>
                <a:spcPts val="0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Дебет 60 Кредит 90</a:t>
            </a:r>
          </a:p>
          <a:p>
            <a:pPr marL="400050" lvl="1" indent="0" algn="ctr">
              <a:spcBef>
                <a:spcPts val="0"/>
              </a:spcBef>
              <a:buNone/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spcBef>
                <a:spcPts val="0"/>
              </a:spcBef>
              <a:buNone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3) При получении скидки в следующем году виде бесплатной поставки</a:t>
            </a:r>
          </a:p>
          <a:p>
            <a:pPr marL="400050" lvl="1" indent="0" algn="ctr">
              <a:spcBef>
                <a:spcPts val="0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Дебет 10 Кредит 60 </a:t>
            </a:r>
          </a:p>
          <a:p>
            <a:pPr marL="400050" lvl="1" indent="0" algn="ctr">
              <a:spcBef>
                <a:spcPts val="0"/>
              </a:spcBef>
              <a:buNone/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Дебет 60 Кредит 90</a:t>
            </a:r>
          </a:p>
          <a:p>
            <a:pPr marL="400050" lvl="1" indent="0" algn="ctr">
              <a:spcBef>
                <a:spcPts val="0"/>
              </a:spcBef>
              <a:buNone/>
              <a:defRPr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ctr">
              <a:spcBef>
                <a:spcPts val="0"/>
              </a:spcBef>
              <a:buNone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Рекомендация  НРБУ БМЦ от 01.03.2017 № Р-79/2017-ОК Торг </a:t>
            </a:r>
          </a:p>
          <a:p>
            <a:pPr marL="400050" lvl="1" indent="0" algn="ctr">
              <a:spcBef>
                <a:spcPts val="0"/>
              </a:spcBef>
              <a:buNone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«Учет преференций, получаемых от поставщиков» </a:t>
            </a:r>
          </a:p>
          <a:p>
            <a:pPr algn="just" fontAlgn="base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1. Преференции, предоставляемые поставщиками,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уменьшают себестоимость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приобретаемых товаров.</a:t>
            </a:r>
          </a:p>
          <a:p>
            <a:pPr algn="just" fontAlgn="base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2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 В связи с тем, что, как правило, все преференции носят ретроспективный характер, величина преференции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до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момента фактического предоставления определяется с учетом вероятности ее получения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на основе оценки суммы в соответствии с имеющейся практикой и договорными условиями.</a:t>
            </a:r>
          </a:p>
          <a:p>
            <a:pPr marL="400050" lvl="1" indent="0" algn="just">
              <a:spcBef>
                <a:spcPts val="0"/>
              </a:spcBef>
              <a:buNone/>
              <a:defRPr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spcBef>
                <a:spcPts val="0"/>
              </a:spcBef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70048" y="-99392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отсрочке (рассрочке)</a:t>
            </a: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9705528" cy="72728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13. При приобретении запасов на условиях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отсрочки (рассрочки)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платежа на период,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превышающий 12 месяцев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или установленный организацией меньший срок, в фактическую себестоимость запасов включается сумма денежных средств, которая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была бы уплачена 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организацией при отсутствии указанной отсрочки (рассрочки). </a:t>
            </a:r>
          </a:p>
          <a:p>
            <a:pPr algn="just"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Разница между указанной суммой и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номинальной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величиной денежных средств, подлежащих уплате в будущем, учитывается в порядке аналогичном порядку, установленному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ПБУ 15/2008.</a:t>
            </a:r>
          </a:p>
          <a:p>
            <a:pPr lvl="0" algn="just">
              <a:buNone/>
            </a:pPr>
            <a:endParaRPr lang="ru-RU" sz="1900" dirty="0" smtClean="0"/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Письмо Минфина от 06.02.2015 № 07-04-06/5027</a:t>
            </a:r>
            <a:endParaRPr lang="ru-RU" altLang="ru-RU" sz="19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Рекомендации по аудиту годовой отчетности за 2014 год»</a:t>
            </a: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900" dirty="0" smtClean="0">
                <a:latin typeface="Arial" charset="0"/>
                <a:cs typeface="Arial" charset="0"/>
              </a:rPr>
              <a:t>	При приобретении актива на условиях коммерческого кредита, предоставляемого в виде </a:t>
            </a:r>
            <a:r>
              <a:rPr lang="ru-RU" sz="1900" b="1" dirty="0" smtClean="0">
                <a:latin typeface="Arial" charset="0"/>
                <a:cs typeface="Arial" charset="0"/>
              </a:rPr>
              <a:t>рассрочки</a:t>
            </a:r>
            <a:r>
              <a:rPr lang="ru-RU" sz="1900" dirty="0" smtClean="0">
                <a:latin typeface="Arial" charset="0"/>
                <a:cs typeface="Arial" charset="0"/>
              </a:rPr>
              <a:t> платежа, задолженность отражается в сумме, </a:t>
            </a:r>
            <a:r>
              <a:rPr lang="ru-RU" sz="1900" b="1" dirty="0" smtClean="0">
                <a:latin typeface="Arial" charset="0"/>
                <a:cs typeface="Arial" charset="0"/>
              </a:rPr>
              <a:t>не включающей увеличение оплаты за рассрочку (отсрочку) платежа.</a:t>
            </a:r>
            <a:r>
              <a:rPr lang="ru-RU" sz="1900" dirty="0" smtClean="0">
                <a:latin typeface="Arial" charset="0"/>
                <a:cs typeface="Arial" charset="0"/>
              </a:rPr>
              <a:t> 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ru-RU" sz="1900" dirty="0" smtClean="0">
              <a:latin typeface="Arial" charset="0"/>
              <a:cs typeface="Arial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ru-RU" sz="1900" dirty="0" smtClean="0">
                <a:latin typeface="Arial" charset="0"/>
                <a:cs typeface="Arial" charset="0"/>
              </a:rPr>
              <a:t>	Указанное увеличение оплаты, являясь по экономическому содержанию </a:t>
            </a:r>
            <a:r>
              <a:rPr lang="ru-RU" sz="1900" b="1" dirty="0" smtClean="0">
                <a:latin typeface="Arial" charset="0"/>
                <a:cs typeface="Arial" charset="0"/>
              </a:rPr>
              <a:t>процентами,</a:t>
            </a:r>
            <a:r>
              <a:rPr lang="ru-RU" sz="1900" dirty="0" smtClean="0">
                <a:latin typeface="Arial" charset="0"/>
                <a:cs typeface="Arial" charset="0"/>
              </a:rPr>
              <a:t> причитающимися к оплате заимодавцу, признается в бухгалтерском учете </a:t>
            </a:r>
            <a:r>
              <a:rPr lang="ru-RU" sz="1900" b="1" dirty="0" smtClean="0">
                <a:latin typeface="Arial" charset="0"/>
                <a:cs typeface="Arial" charset="0"/>
              </a:rPr>
              <a:t>равномерно до конца периода рассрочки.</a:t>
            </a:r>
          </a:p>
          <a:p>
            <a:pPr lvl="0"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159568" y="91480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altLang="ru-RU" sz="20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отсрочке (рассрочке)</a:t>
            </a:r>
            <a:br>
              <a:rPr lang="ru-RU" altLang="ru-RU" sz="20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20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620688"/>
            <a:ext cx="9705528" cy="727280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dirty="0" smtClean="0"/>
              <a:t>	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Рекомендация НРБУ БМЦ </a:t>
            </a:r>
          </a:p>
          <a:p>
            <a:pPr lvl="1" algn="just">
              <a:spcBef>
                <a:spcPts val="0"/>
              </a:spcBef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от 25.01.2011 № Р-10/2010-КпР «Оценка дебиторской и кредиторской задолженности при значительных отсрочках платежей» </a:t>
            </a:r>
          </a:p>
          <a:p>
            <a:pPr lvl="1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от 11.09.2015 № Р-65/15 «Ставка дисконтирования»</a:t>
            </a:r>
          </a:p>
          <a:p>
            <a:pPr lvl="1" algn="just">
              <a:spcBef>
                <a:spcPts val="0"/>
              </a:spcBef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+ п.20, Приложение 2, пример 3 ПБУ 8/2010, п.14, 15 ФСБУ 25/2018</a:t>
            </a:r>
          </a:p>
          <a:p>
            <a:pPr lvl="1" algn="just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ПБУ 15/2008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7. Расходы по займам признаются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прочими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расходами, за исключением той их части, которая подлежит включению в стоимость инвестиционного актива, если иное не установлено настоящим пунктом.</a:t>
            </a:r>
          </a:p>
          <a:p>
            <a:pPr lvl="1"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8. Проценты, причитающиеся к оплате заимодавцу (кредитору), включаются в стоимость инвестиционного актива или в состав прочих расходов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равномерно.</a:t>
            </a:r>
          </a:p>
          <a:p>
            <a:pPr algn="ctr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ПБУ 8/2010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20. Увеличение величины оценочного обязательства в связи с ростом его приведенной стоимости на последующие отчетные даты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 мере приближения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срока исполнения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(проценты)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признается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прочим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расходом организации.</a:t>
            </a:r>
          </a:p>
          <a:p>
            <a:pPr lvl="1" algn="just">
              <a:spcBef>
                <a:spcPts val="0"/>
              </a:spcBef>
              <a:buNone/>
            </a:pPr>
            <a:endParaRPr lang="ru-RU" sz="1800" dirty="0" smtClean="0"/>
          </a:p>
          <a:p>
            <a:pPr lvl="1" algn="ctr">
              <a:spcBef>
                <a:spcPts val="0"/>
              </a:spcBef>
              <a:buNone/>
            </a:pPr>
            <a:endParaRPr lang="ru-RU" sz="1900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49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720561"/>
            <a:ext cx="9526670" cy="65248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Регламент Минфина (утв. Приказом Минфина от 14.09.2018 N 194н)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11.8. Министерством не осуществляется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разъяснение законодательства РФ, практики его применения, </a:t>
            </a:r>
          </a:p>
          <a:p>
            <a:pPr lvl="1" algn="just">
              <a:buFont typeface="Arial" pitchFamily="34" charset="0"/>
              <a:buChar char="•"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 практики применения приказов Министерства,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>
              <a:buFont typeface="Arial" pitchFamily="34" charset="0"/>
              <a:buChar char="•"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а также толкование норм, терминов и понятий по обращениям,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 исключением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случаев, если на него возложена соответствующая обязанность или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если это необходимо для обоснования решения, принятого по обращению.</a:t>
            </a:r>
          </a:p>
          <a:p>
            <a:pPr algn="just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24. Функции субъекта </a:t>
            </a:r>
          </a:p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негосударственного регулирования бухгалтерского учета</a:t>
            </a:r>
          </a:p>
          <a:p>
            <a:pPr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Субъект негосударственного регулирования бухгалтерского учета:</a:t>
            </a:r>
          </a:p>
          <a:p>
            <a:pPr algn="just"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1) разрабатывает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проекты федеральных стандартов,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проводит публичное обсуждение этих проектов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 представляет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их в уполномоченный федеральный орган;</a:t>
            </a:r>
          </a:p>
          <a:p>
            <a:pPr algn="just"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5) разрабатывает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 принимает рекомендации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 области бухгалтерского учета.</a:t>
            </a:r>
          </a:p>
          <a:p>
            <a:pPr algn="just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  <a:defRPr/>
            </a:pPr>
            <a:endParaRPr lang="ru-RU" altLang="ru-RU" sz="1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382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402-ФЗ о функции разъяснения</a:t>
            </a:r>
          </a:p>
        </p:txBody>
      </p:sp>
    </p:spTree>
    <p:extLst>
      <p:ext uri="{BB962C8B-B14F-4D97-AF65-F5344CB8AC3E}">
        <p14:creationId xmlns:p14="http://schemas.microsoft.com/office/powerpoint/2010/main" val="1171555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159568" y="91480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altLang="ru-RU" sz="20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отсрочке (рассрочке)</a:t>
            </a:r>
            <a:br>
              <a:rPr lang="ru-RU" altLang="ru-RU" sz="20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20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764704"/>
            <a:ext cx="9705528" cy="727280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900" dirty="0" smtClean="0"/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ПБУ 10/99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5. В организациях, предметом деятельности которых является </a:t>
            </a:r>
          </a:p>
          <a:p>
            <a:pPr lvl="1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предоставление за плату во временное пользование (временное владение и пользование) своих активов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договору аренды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lvl="1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участие в уставных капиталах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других организаций, 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расходами по обычным видам деятельности считаются расходы, осуществление которых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связано с этой деятельностью.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ФСБУ 25/2019</a:t>
            </a:r>
          </a:p>
          <a:p>
            <a:pPr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20. Начисленные по обязательству по аренде проценты отражаются в составе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расходов,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 исключением той их части, которая включается в стоимость актива.</a:t>
            </a:r>
          </a:p>
          <a:p>
            <a:pPr fontAlgn="base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159568" y="91480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altLang="ru-RU" sz="20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отсрочке (рассрочке)</a:t>
            </a:r>
            <a:br>
              <a:rPr lang="ru-RU" altLang="ru-RU" sz="20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20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548680"/>
            <a:ext cx="9705528" cy="7272808"/>
          </a:xfrm>
        </p:spPr>
        <p:txBody>
          <a:bodyPr>
            <a:noAutofit/>
          </a:bodyPr>
          <a:lstStyle/>
          <a:p>
            <a:pPr lvl="1" algn="ctr">
              <a:spcBef>
                <a:spcPts val="0"/>
              </a:spcBef>
              <a:buNone/>
            </a:pP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Пример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Приобретены запасы за 120 руб., в том числе НДС 20 руб. с отсрочкой (рассрочкой) платежа на 13 мес. 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отсутствии указанной отсрочки (рассрочки) покупная стоимость товаров составила бы 96 руб., в том числе НДС 16 руб.</a:t>
            </a:r>
          </a:p>
          <a:p>
            <a:pPr lvl="1" algn="just">
              <a:spcBef>
                <a:spcPts val="0"/>
              </a:spcBef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Дебет 10 Кредит 60 –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80 руб.</a:t>
            </a:r>
          </a:p>
          <a:p>
            <a:pPr lvl="1"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Дебет 19 Кредит 60 -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20 руб.</a:t>
            </a:r>
          </a:p>
          <a:p>
            <a:pPr lvl="1"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Дебет 68 Кредит 19 –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20 руб.</a:t>
            </a:r>
          </a:p>
          <a:p>
            <a:pPr lvl="1"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Дебет 60 Кредит 51 – 120 руб.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через 13 мес. или 9,23 руб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(120 руб. : 13 мес.)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ежемесячно</a:t>
            </a:r>
          </a:p>
          <a:p>
            <a:pPr lvl="1"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Дебет 91 (20, 08) Кредит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60 –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54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руб.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(100 руб. - 80 руб.) : 13 мес.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ежемесячно  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159568" y="-99392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lang="ru-RU" altLang="ru-RU" sz="2200" dirty="0" smtClean="0"/>
              <a:t>       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</a:t>
            </a:r>
            <a:r>
              <a:rPr lang="ru-RU" altLang="ru-RU" sz="1800" b="1" dirty="0" err="1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неденежных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 расчетах</a:t>
            </a: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404664"/>
            <a:ext cx="9705528" cy="727280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14. При приобретении запасов по договорам, предусматривающим исполнение обязательств (оплату) полностью или частично </a:t>
            </a:r>
            <a:r>
              <a:rPr lang="ru-RU" sz="1900" b="1" i="1" dirty="0" err="1" smtClean="0">
                <a:latin typeface="Arial" pitchFamily="34" charset="0"/>
                <a:cs typeface="Arial" pitchFamily="34" charset="0"/>
              </a:rPr>
              <a:t>неденежными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 средствами,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затратами, включаемыми в фактическую себестоимость запасов, считается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справедливая стоимость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передаваемого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имущества, имущественных прав, работ, услуг, определяемая в порядке, предусмотренном МСФО (IFRS) 13. </a:t>
            </a:r>
          </a:p>
          <a:p>
            <a:pPr algn="just">
              <a:buNone/>
            </a:pPr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	При невозможности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определения справедливой стоимости передаваемого… затратами, включаемыми в фактическую себестоимость запасов, считается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справедливая стоимость запасов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	При невозможности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определения справедливой стоимости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передаваемого…, приобретаемых запасов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затратами, включаемыми в фактическую себестоимость запасов, считается балансовая стоимость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передаваемых активов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, фактические затраты, понесенные на выполнение работ, оказание услуг.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	Организация, которая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вправе применять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упрощенный учет, вправе определять затраты в части оплаты </a:t>
            </a:r>
            <a:r>
              <a:rPr lang="ru-RU" sz="1900" i="1" dirty="0" err="1" smtClean="0">
                <a:latin typeface="Arial" pitchFamily="34" charset="0"/>
                <a:cs typeface="Arial" pitchFamily="34" charset="0"/>
              </a:rPr>
              <a:t>неденежными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средствами, в сумме </a:t>
            </a:r>
            <a:r>
              <a:rPr lang="ru-RU" sz="1900" b="1" i="1" dirty="0" smtClean="0">
                <a:latin typeface="Arial" pitchFamily="34" charset="0"/>
                <a:cs typeface="Arial" pitchFamily="34" charset="0"/>
              </a:rPr>
              <a:t>балансовой стоимости передаваемых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активов, фактических затрат, понесенных на выполнение работ, оказание услуг.</a:t>
            </a:r>
          </a:p>
          <a:p>
            <a:pPr algn="just">
              <a:buNone/>
            </a:pPr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sz="1900" dirty="0" smtClean="0">
              <a:latin typeface="Arial" charset="0"/>
              <a:cs typeface="Arial" charset="0"/>
            </a:endParaRPr>
          </a:p>
          <a:p>
            <a:pPr lvl="0" algn="just">
              <a:buNone/>
            </a:pPr>
            <a:endParaRPr lang="ru-RU" sz="1900" dirty="0" smtClean="0"/>
          </a:p>
          <a:p>
            <a:pPr lvl="0"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-27384"/>
            <a:ext cx="8409028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</a:t>
            </a:r>
            <a:r>
              <a:rPr lang="ru-RU" altLang="ru-RU" sz="1800" b="1" dirty="0" err="1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неденежных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 расчетах</a:t>
            </a: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200472" y="620688"/>
            <a:ext cx="9505056" cy="7272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	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ПБУ 5/01 (ПБУ 19/02)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14. Первоначальной стоимостью МПЗ (финансовых вложений),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приобретенных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по договорам, предусматривающим исполнение обязательств (оплату)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неденежными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средствами, признается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стоимость активов, переданных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или подлежащих передаче организацией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которая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устанавливается исходя из цены, по которой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 сравнимых обстоятельствах обычно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организация определяет стоимость аналогичных активов.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При невозможности установить стоимость активов, переданных или подлежащих передаче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организацией, стоимость МПЗ (финансовых вложений)… определяется исходя из стоимости, по которой в сравнимых обстоятельствах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приобретаются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аналогичные МПЗ (финансовые вложения).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ГК РФ, статья 567. Договор мены</a:t>
            </a:r>
            <a:endParaRPr lang="ru-RU" sz="18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1. По договору мены каждая из сторон обязуется передать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 собственность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другой стороны один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товар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в обмен на другой.</a:t>
            </a:r>
          </a:p>
          <a:p>
            <a:pPr algn="just"/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2. К договору мены применяются соответственно правила о купле - продаже (глава 30), если это не противоречит правилам настоящей главы и существу мены. При этом каждая из сторон признается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продавцом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товара, который она обязуется передать,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и покупателем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товара, который она обязуется принять в обмен.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6"/>
          <p:cNvSpPr>
            <a:spLocks noChangeArrowheads="1"/>
          </p:cNvSpPr>
          <p:nvPr/>
        </p:nvSpPr>
        <p:spPr bwMode="auto">
          <a:xfrm>
            <a:off x="200472" y="692696"/>
            <a:ext cx="9505055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ГК РФ, статья 568. Цены и расходы по договору мены</a:t>
            </a: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Если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из договора мены не вытекает иное, товары, подлежащие обмену, предполагаются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равноценными…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В случае, когда в соответствии с договором мены обмениваемые товары признаются неравноценными, сторона, обязанная передать товар, цена которого ниже цены товара, предоставляемого в обмен, должна оплатить разницу в ценах..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ГК РФ, статья 570. Переход права собственности на обмениваемые товары</a:t>
            </a: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Если законом или договором мены не предусмотрено иное, право собственности на обмениваемые товары переходит к сторонам, выступающим по договору мены в качестве покупателей,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одновременно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после исполнения обязательств передать соответствующие товары обеими сторонами.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Федеральный закон от 08.12.2003  N 164-ФЗ «Об основах государственного регулирования внешнеторговой деятельности», статья 2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3) внешнеторговая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бартерная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сделка -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сделка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совершаемая при осуществлении внешнеторговой деятельности и предусматривающая обмен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товарами, услугами, работами, интеллектуальной собственностью,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том числе сделка, которая наряду с указанным обменом предусматривает использование при ее осуществлении денежных и (или) иных платежных средств;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987" name="Прямоугольник 4"/>
          <p:cNvSpPr>
            <a:spLocks noChangeArrowheads="1"/>
          </p:cNvSpPr>
          <p:nvPr/>
        </p:nvSpPr>
        <p:spPr bwMode="auto">
          <a:xfrm>
            <a:off x="450586" y="-27384"/>
            <a:ext cx="94554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</a:t>
            </a:r>
            <a:r>
              <a:rPr lang="ru-RU" altLang="ru-RU" b="1" dirty="0" err="1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неденежных</a:t>
            </a: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 расчетах</a:t>
            </a:r>
            <a:endParaRPr lang="ru-RU" altLang="ru-RU" b="1" dirty="0" smtClean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5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387424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</a:t>
            </a:r>
            <a:r>
              <a:rPr lang="ru-RU" altLang="ru-RU" sz="1800" b="1" dirty="0" err="1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неденежных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 расчетах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28464" y="770509"/>
            <a:ext cx="9505056" cy="79150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ГК РФ, статья 409. Отступное</a:t>
            </a: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По соглашению сторон обязательство может быть прекращено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предоставлением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взамен исполнения отступного (уплатой денег, передачей имущества и т.п.). </a:t>
            </a:r>
          </a:p>
          <a:p>
            <a:pPr algn="just">
              <a:spcBef>
                <a:spcPts val="0"/>
              </a:spcBef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Размер, сроки и порядок предоставления отступного устанавливаются сторонами.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ПБУ 10/99</a:t>
            </a: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6.4. В случае изменения обязательства по договору первоначальная величина оплаты и (или) кредиторской задолженности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корректируется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исходя из стоимости актива,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подлежащего выбытию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Стоимость актива, подлежащего выбытию, устанавливают исходя из цены, по которой 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сравнимых обстоятельствах обычно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организация определяет стоимость аналогичных активов.</a:t>
            </a:r>
          </a:p>
          <a:p>
            <a:pPr algn="ctr">
              <a:spcBef>
                <a:spcPts val="0"/>
              </a:spcBef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387424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</a:t>
            </a:r>
            <a:r>
              <a:rPr lang="ru-RU" altLang="ru-RU" sz="1800" b="1" dirty="0" err="1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неденежных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 расчетах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28464" y="698501"/>
            <a:ext cx="9505056" cy="791507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Пример 1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одновременно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исполняемому сторонами договору мены организация «А» 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передала организации «Б» стулья собственного изготовления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себестоимостью 70 р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., </a:t>
            </a:r>
          </a:p>
          <a:p>
            <a:pPr algn="just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	а)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обычно реализуемые за (справедливая стоимость которых)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108 руб. (в 	том числе НДС 18 руб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.),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	б)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которые обычно не продает (их справедливая стоимость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неизвестна)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и получила от организации «Б» приобретенные для перепродажи столы, которые </a:t>
            </a:r>
          </a:p>
          <a:p>
            <a:pPr lvl="1" algn="just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в)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обычно приобретала на рынке за (справедливая стоимость которых)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120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руб. (включая НДС 20 руб.)</a:t>
            </a:r>
          </a:p>
          <a:p>
            <a:pPr lvl="1" algn="just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г)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которые на рынке не торгуются (их справедливая стоимость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неизвестна)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Стоимость обмениваемых ценностей </a:t>
            </a:r>
          </a:p>
          <a:p>
            <a:pPr lvl="1"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	признана сторонами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равноценными, </a:t>
            </a:r>
          </a:p>
          <a:p>
            <a:pPr lvl="1" algn="just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цена сделки по соглашению сторон равна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96 руб. (в т.ч НДС 16 руб.). </a:t>
            </a:r>
          </a:p>
          <a:p>
            <a:pPr algn="ctr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159568" y="91480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/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</a:t>
            </a:r>
            <a:r>
              <a:rPr lang="ru-RU" altLang="ru-RU" sz="1800" b="1" dirty="0" err="1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неденежных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 расчетах</a:t>
            </a:r>
            <a:r>
              <a:rPr lang="ru-RU" altLang="ru-R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692696"/>
            <a:ext cx="9705528" cy="7272808"/>
          </a:xfrm>
        </p:spPr>
        <p:txBody>
          <a:bodyPr>
            <a:normAutofit/>
          </a:bodyPr>
          <a:lstStyle/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sz="1900" dirty="0" smtClean="0">
              <a:latin typeface="Arial" charset="0"/>
              <a:cs typeface="Arial" charset="0"/>
            </a:endParaRPr>
          </a:p>
          <a:p>
            <a:pPr lvl="0" algn="just">
              <a:buNone/>
            </a:pPr>
            <a:endParaRPr lang="ru-RU" sz="1900" dirty="0" smtClean="0"/>
          </a:p>
          <a:p>
            <a:pPr lvl="0"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4488" y="476672"/>
          <a:ext cx="9361040" cy="6330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0"/>
              </a:tblGrid>
              <a:tr h="332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А) По</a:t>
                      </a: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справедливой стоимости переданного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946">
                <a:tc>
                  <a:txBody>
                    <a:bodyPr/>
                    <a:lstStyle/>
                    <a:p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41</a:t>
                      </a: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Кредит 60 – </a:t>
                      </a:r>
                      <a:r>
                        <a:rPr lang="ru-RU" sz="18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 руб.</a:t>
                      </a:r>
                    </a:p>
                    <a:p>
                      <a:endParaRPr lang="ru-RU" sz="1800" baseline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19 Кредит 60 – по величине, указанной организацией «Б», исходя из выручки, определенной по рыночной стоимости полученного (столов), а при невозможности ее определения – по рыночной стоимости переданного (стульев)  (п.6.3 ПБУ 9/99)   </a:t>
                      </a:r>
                    </a:p>
                    <a:p>
                      <a:pPr algn="just"/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Б, В) По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справедливой стоимости полученного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ввиду невозможности определить справедливую стоимость переданного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41 Кредит 60 – </a:t>
                      </a: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 руб.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19 Кредит 60 – по величине, аналогичной варианту «А»</a:t>
                      </a: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Б, Г) По</a:t>
                      </a:r>
                      <a:r>
                        <a:rPr lang="ru-RU" sz="18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балансовой стоимости переданного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ввиду невозможности определить справедливую стоимость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переданного, и полученного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41 Кредит 60 – </a:t>
                      </a: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 руб.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19 Кредит 60 – по величине, аналогичной варианту «А»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387424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</a:t>
            </a:r>
            <a:r>
              <a:rPr lang="ru-RU" altLang="ru-RU" sz="1800" b="1" dirty="0" err="1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неденежных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 расчетах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28464" y="476672"/>
            <a:ext cx="9505056" cy="791507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Пример 2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По договору купли-продажи организация «А» приобрела для перепродажи столы по цене 120 руб., в том числе НДС 20 руб.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В связи с отсутствием у организации «А» денежных средств она по соглашению об отступном предоставила продавцу в оплату столов стулья собственного изготовления </a:t>
            </a:r>
          </a:p>
          <a:p>
            <a:pPr lvl="1" algn="just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себестоимостью 70 р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., </a:t>
            </a:r>
          </a:p>
          <a:p>
            <a:pPr lvl="1" algn="just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а)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обычно реализуемые за (справедливая стоимость которых)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108 руб. (в том числе НДС 18 руб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.),</a:t>
            </a:r>
          </a:p>
          <a:p>
            <a:pPr lvl="1" algn="just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б)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которые обычно не продает (их справедливая стоимость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неизвестна)</a:t>
            </a:r>
          </a:p>
          <a:p>
            <a:pPr lvl="1"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и получить от организации «Б» изготовленные ею столы, которые </a:t>
            </a:r>
          </a:p>
          <a:p>
            <a:pPr lvl="1" algn="just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обычно приобретала на рынке за (справедливая стоимость которых)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120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руб. (включая НДС 20 руб.)</a:t>
            </a:r>
          </a:p>
          <a:p>
            <a:pPr lvl="1" algn="just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г)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которые на рынке не торгуются (их справедливая стоимость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неизвестна)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-159568" y="91480"/>
            <a:ext cx="8915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/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при </a:t>
            </a:r>
            <a:r>
              <a:rPr lang="ru-RU" altLang="ru-RU" sz="1800" b="1" dirty="0" err="1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неденежных</a:t>
            </a: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 расчетах</a:t>
            </a:r>
            <a:r>
              <a:rPr lang="ru-RU" altLang="ru-R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Содержимое 2"/>
          <p:cNvSpPr>
            <a:spLocks noGrp="1"/>
          </p:cNvSpPr>
          <p:nvPr>
            <p:ph idx="4294967295"/>
          </p:nvPr>
        </p:nvSpPr>
        <p:spPr>
          <a:xfrm>
            <a:off x="0" y="692696"/>
            <a:ext cx="9705528" cy="7272808"/>
          </a:xfrm>
        </p:spPr>
        <p:txBody>
          <a:bodyPr>
            <a:normAutofit/>
          </a:bodyPr>
          <a:lstStyle/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endParaRPr lang="ru-RU" sz="1900" dirty="0" smtClean="0">
              <a:latin typeface="Arial" charset="0"/>
              <a:cs typeface="Arial" charset="0"/>
            </a:endParaRPr>
          </a:p>
          <a:p>
            <a:pPr lvl="0" algn="just">
              <a:buNone/>
            </a:pPr>
            <a:endParaRPr lang="ru-RU" sz="1900" dirty="0" smtClean="0"/>
          </a:p>
          <a:p>
            <a:pPr lvl="0"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0" name="Прямоугольник 1"/>
          <p:cNvSpPr>
            <a:spLocks noChangeArrowheads="1"/>
          </p:cNvSpPr>
          <p:nvPr/>
        </p:nvSpPr>
        <p:spPr bwMode="auto">
          <a:xfrm>
            <a:off x="4492096" y="3244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59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4488" y="638894"/>
          <a:ext cx="9361040" cy="610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0"/>
              </a:tblGrid>
              <a:tr h="527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А) По</a:t>
                      </a: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справедливой стоимости переданного (90 руб.)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359">
                <a:tc>
                  <a:txBody>
                    <a:bodyPr/>
                    <a:lstStyle/>
                    <a:p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41 Кредит 60 – 100 руб.</a:t>
                      </a:r>
                    </a:p>
                    <a:p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19 Кредит 60 – 20 руб.</a:t>
                      </a:r>
                    </a:p>
                    <a:p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</a:t>
                      </a: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68 Кредит 19</a:t>
                      </a: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41</a:t>
                      </a: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Кредит 60 – </a:t>
                      </a:r>
                      <a:r>
                        <a:rPr lang="ru-RU" sz="18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руб. красное </a:t>
                      </a:r>
                      <a:r>
                        <a:rPr lang="ru-RU" sz="18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сторно</a:t>
                      </a:r>
                      <a:endParaRPr lang="ru-RU" sz="1800" b="1" baseline="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/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Б, В) По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справедливой стоимости полученного (100 руб.)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ввиду невозможности определить справедливую стоимость переданного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7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Никаких изменений в стоимости</a:t>
                      </a:r>
                      <a:r>
                        <a:rPr lang="ru-RU" sz="18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приобретенного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происходит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6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Б, Г) По</a:t>
                      </a:r>
                      <a:r>
                        <a:rPr lang="ru-RU" sz="18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балансовой стоимости переданного (70 руб.)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ввиду невозможности определить справедливую стоимость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переданного, и полученного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3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Дебет 41 Кредит 60 – </a:t>
                      </a: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руб. красное </a:t>
                      </a:r>
                      <a:r>
                        <a:rPr lang="ru-RU" sz="18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сторно</a:t>
                      </a:r>
                      <a:endParaRPr lang="ru-RU" sz="18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272480" y="607030"/>
            <a:ext cx="9420349" cy="858696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Статья 24. Функции субъекта </a:t>
            </a:r>
          </a:p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негосударственного регулирования бухгалтерского учета</a:t>
            </a:r>
          </a:p>
          <a:p>
            <a:pPr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Субъект негосударственного регулирования бухгалтерского учета:</a:t>
            </a:r>
          </a:p>
          <a:p>
            <a:pPr algn="just"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1) разрабатывает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проекты федеральных стандартов,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проводит публичное обсуждение этих проектов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 представляет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их в уполномоченный федеральный орган;</a:t>
            </a:r>
          </a:p>
          <a:p>
            <a:pPr algn="just"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5) разрабатывает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 принимает рекомендации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 области бухгалтерского учета.</a:t>
            </a:r>
          </a:p>
          <a:p>
            <a:pPr algn="just">
              <a:defRPr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Статья 21.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Документы в области регулирования бухгалтерского учета</a:t>
            </a:r>
          </a:p>
          <a:p>
            <a:pPr algn="just">
              <a:defRPr/>
            </a:pP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1. К документам в области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регулирования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 бухгалтерского учета относятся: </a:t>
            </a:r>
          </a:p>
          <a:p>
            <a:pPr marL="457200" indent="-457200" algn="just">
              <a:buAutoNum type="arabicParenR"/>
              <a:defRPr/>
            </a:pP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федеральные стандарты; 2) отраслевые стандарты; 3)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рекомендации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 в области бухгалтерского учета;</a:t>
            </a:r>
          </a:p>
          <a:p>
            <a:pPr algn="just">
              <a:defRPr/>
            </a:pPr>
            <a:endParaRPr lang="ru-RU" alt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7. Рекомендации принимаются в целях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правильного применения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федеральных и отраслевых стандартов, уменьшения расходов на организацию бухгалтерского учета, а также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распространения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передового опыта организации и ведения бухгалтерского учета, результатов исследований и разработок.</a:t>
            </a:r>
          </a:p>
          <a:p>
            <a:pPr algn="just"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8. Рекомендации применяются на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добровольной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основе.</a:t>
            </a:r>
          </a:p>
          <a:p>
            <a:pPr algn="just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alt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alt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/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7" name="Прямоугольник 4"/>
          <p:cNvSpPr>
            <a:spLocks noChangeArrowheads="1"/>
          </p:cNvSpPr>
          <p:nvPr/>
        </p:nvSpPr>
        <p:spPr bwMode="auto">
          <a:xfrm>
            <a:off x="272480" y="0"/>
            <a:ext cx="8089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402-ФЗ о функции разъяснения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6456" y="6392145"/>
            <a:ext cx="2311400" cy="365125"/>
          </a:xfrm>
        </p:spPr>
        <p:txBody>
          <a:bodyPr/>
          <a:lstStyle/>
          <a:p>
            <a:fld id="{B0D43237-C6F2-46A3-B80D-A8C255A1AD28}" type="slidenum">
              <a:rPr lang="ru-RU" b="1" smtClean="0">
                <a:solidFill>
                  <a:schemeClr val="bg1"/>
                </a:solidFill>
              </a:rPr>
              <a:pPr/>
              <a:t>6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44814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387424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запасов, внесенных в УК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633520" cy="8640960"/>
          </a:xfrm>
        </p:spPr>
        <p:txBody>
          <a:bodyPr>
            <a:normAutofit fontScale="77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ФСБУ 5/2019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	15. Затратами, включаемыми в фактическую себестоимость запасов, которые организация получает </a:t>
            </a:r>
            <a:r>
              <a:rPr lang="ru-RU" sz="2500" b="1" i="1" dirty="0" smtClean="0">
                <a:latin typeface="Arial" pitchFamily="34" charset="0"/>
                <a:cs typeface="Arial" pitchFamily="34" charset="0"/>
              </a:rPr>
              <a:t>безвозмездно,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 считается справедливая стоимость этих запасов.</a:t>
            </a:r>
          </a:p>
          <a:p>
            <a:pPr algn="just">
              <a:spcBef>
                <a:spcPts val="0"/>
              </a:spcBef>
              <a:buNone/>
            </a:pP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ПБУ 5/01</a:t>
            </a:r>
          </a:p>
          <a:p>
            <a:pPr algn="just">
              <a:buNone/>
            </a:pPr>
            <a:r>
              <a:rPr lang="ru-RU" sz="2500" dirty="0" smtClean="0">
                <a:latin typeface="Arial" pitchFamily="34" charset="0"/>
                <a:cs typeface="Arial" pitchFamily="34" charset="0"/>
              </a:rPr>
              <a:t>	8. Фактическая себестоимость материально-производственных запасов, внесенных в счет вклада в уставный (складочный) капитал организации, определяется исходя из их денежной оценки, согласованной учредителями (участниками) организации, если иное не предусмотрено законодательством Российской Федерации.</a:t>
            </a:r>
          </a:p>
          <a:p>
            <a:pPr algn="ctr">
              <a:buNone/>
            </a:pPr>
            <a:endParaRPr lang="ru-RU" sz="25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altLang="ru-RU" sz="2500" b="1" dirty="0" smtClean="0">
                <a:latin typeface="Arial" pitchFamily="34" charset="0"/>
                <a:cs typeface="Arial" pitchFamily="34" charset="0"/>
              </a:rPr>
              <a:t>Письмо Минфина от 13.02.2009 N 03-05-05-01/10</a:t>
            </a:r>
            <a:endParaRPr lang="ru-RU" altLang="ru-RU" sz="2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altLang="ru-RU" sz="2500" dirty="0" smtClean="0">
                <a:latin typeface="Arial" pitchFamily="34" charset="0"/>
                <a:cs typeface="Arial" pitchFamily="34" charset="0"/>
              </a:rPr>
              <a:t>	Президиум ВАС в п.3 Информационного письма от 30.05.2005 N 92 рекомендовал арбитражным судам исходить из того, что  	если в соответствии с законом предусмотрена </a:t>
            </a:r>
            <a:r>
              <a:rPr lang="ru-RU" altLang="ru-RU" sz="2500" b="1" dirty="0" smtClean="0">
                <a:latin typeface="Arial" pitchFamily="34" charset="0"/>
                <a:cs typeface="Arial" pitchFamily="34" charset="0"/>
              </a:rPr>
              <a:t>обязательность</a:t>
            </a:r>
            <a:r>
              <a:rPr lang="ru-RU" altLang="ru-RU" sz="2500" dirty="0" smtClean="0">
                <a:latin typeface="Arial" pitchFamily="34" charset="0"/>
                <a:cs typeface="Arial" pitchFamily="34" charset="0"/>
              </a:rPr>
              <a:t> величины стоимости объекта оценки, указанной независимым оценщиком (в том числе когда законом или иным нормативным актом установлено, что </a:t>
            </a:r>
            <a:r>
              <a:rPr lang="ru-RU" altLang="ru-RU" sz="2500" b="1" dirty="0" smtClean="0">
                <a:latin typeface="Arial" pitchFamily="34" charset="0"/>
                <a:cs typeface="Arial" pitchFamily="34" charset="0"/>
              </a:rPr>
              <a:t>объект не может быть оценен ниже или выше</a:t>
            </a:r>
            <a:r>
              <a:rPr lang="ru-RU" altLang="ru-RU" sz="2500" dirty="0" smtClean="0">
                <a:latin typeface="Arial" pitchFamily="34" charset="0"/>
                <a:cs typeface="Arial" pitchFamily="34" charset="0"/>
              </a:rPr>
              <a:t> стоимости, названной в отчете независимого оценщика), 	то в случае совершения сделки (принятия должностным </a:t>
            </a:r>
            <a:r>
              <a:rPr lang="ru-RU" altLang="ru-RU" sz="2500" b="1" dirty="0" smtClean="0">
                <a:latin typeface="Arial" pitchFamily="34" charset="0"/>
                <a:cs typeface="Arial" pitchFamily="34" charset="0"/>
              </a:rPr>
              <a:t>лицом или</a:t>
            </a:r>
            <a:r>
              <a:rPr lang="ru-RU" alt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500" b="1" dirty="0" smtClean="0">
                <a:latin typeface="Arial" pitchFamily="34" charset="0"/>
                <a:cs typeface="Arial" pitchFamily="34" charset="0"/>
              </a:rPr>
              <a:t>органом управления юридического лица решения</a:t>
            </a:r>
            <a:r>
              <a:rPr lang="ru-RU" altLang="ru-RU" sz="2500" dirty="0" smtClean="0">
                <a:latin typeface="Arial" pitchFamily="34" charset="0"/>
                <a:cs typeface="Arial" pitchFamily="34" charset="0"/>
              </a:rPr>
              <a:t>) по цене, не соответствующей стоимости, приведенной в отчете независимого оценщика, такие сделка и акт государственного органа должны признаваться судом недействительными, </a:t>
            </a:r>
            <a:r>
              <a:rPr lang="ru-RU" altLang="ru-RU" sz="2500" b="1" dirty="0" smtClean="0">
                <a:latin typeface="Arial" pitchFamily="34" charset="0"/>
                <a:cs typeface="Arial" pitchFamily="34" charset="0"/>
              </a:rPr>
              <a:t>решение должностного лица - незаконным, решение органа юридического лица - не имеющим юридической силы.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 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buNone/>
            </a:pP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387424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запасов, внесенных в УК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633520" cy="885698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Закон о рынке ценных бумаг, статья 2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14) размещение эмиссионных ценных бумаг - отчуждение эмиссионных ценных бумаг эмитентом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первым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владельцам путем заключения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гражданско-правовых сделок;</a:t>
            </a:r>
          </a:p>
          <a:p>
            <a:pPr algn="ctr"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Положение Банка России от 22.12.2014 N 448-П </a:t>
            </a:r>
          </a:p>
          <a:p>
            <a:pPr algn="ctr"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«О порядке бухгалтерского учета основных средств, нематериальных активов,… запасов, … в кредитных организациях»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2.16. Первоначальной стоимостью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основных средств,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полученных кредитной организацией по договорам дарения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(безвозмездно)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признается их справедливая стоимость на дату признания.</a:t>
            </a:r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Первоначальной стоимостью объектов основных средств,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внесенных в уставный капитал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кредитной организации, признается стоимость данных объектов, определенная в соответствии с порядком, установленным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законодательством РФ и нормативными актами Банка России.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6.14. Себестоимостью запасов, полученных по договору дарения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 в иных случаях безвозмездного получения,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признается их справедливая стоимость на дату признания.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387424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запасов, внесенных в УК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633520" cy="979308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b="1" dirty="0" smtClean="0"/>
              <a:t>	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Положение Банка России от 22.09.2015 N 492-П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	 «О порядке бухгалтерского учета… в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некредитных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финансовых организациях»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2.16. Первоначальной стоимостью основных средств, полученных НФО по договорам дарения (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безвозмездно),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признается их справедливая стоимость.</a:t>
            </a:r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Первоначальной стоимостью основного средства, полученного НФО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 договору мены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признается справедливая стоимость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полученного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актива….</a:t>
            </a:r>
          </a:p>
          <a:p>
            <a:pPr algn="just">
              <a:spcBef>
                <a:spcPts val="0"/>
              </a:spcBef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Первоначальной стоимостью объектов основных средств,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внесенных в уставный капитал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НФО, признается их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справедливая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стоимость.</a:t>
            </a:r>
          </a:p>
          <a:p>
            <a:pPr algn="just"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6.15. Себестоимостью запасов, полученных по договору дарения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 в иных случаях безвозмездного получения,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признается их справедливая стоимость на дату признания.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	При признании запасов, полученных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безвозмездно от акционеров (участников)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некредитной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финансовой организации, осуществляются бухгалтерские записи: Дебет 610 "Запасы» 	Кредит 10614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"Безвозмездное финансирование,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предоставленное организации акционерами, участниками".</a:t>
            </a:r>
          </a:p>
          <a:p>
            <a:pPr algn="just">
              <a:buNone/>
            </a:pP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buNone/>
            </a:pP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387424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запасов, внесенных в УК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633520" cy="885698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Закон «Об акционерных обществах», статья 34. Оплата акций и иных эмиссионных ценных бумаг общества при их размещении</a:t>
            </a: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	1. Акции общества, распределенные при его учреждении,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должны быть полностью оплачены…</a:t>
            </a:r>
          </a:p>
          <a:p>
            <a:pPr algn="just"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	В случае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неполной оплаты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акций право собственности на акции переходит к обществу. </a:t>
            </a:r>
          </a:p>
          <a:p>
            <a:pPr algn="just"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	Акции, право собственности на которые перешло к обществу,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не предоставляют право голоса, не учитываются при подсчете голосов, по ним не начисляются дивиденды. </a:t>
            </a:r>
          </a:p>
          <a:p>
            <a:pPr algn="just">
              <a:buNone/>
            </a:pPr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	Дополнительные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акции и иные эмиссионные ценные бумаги общества, размещаемые путем подписки, размещаются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при условии их полной оплаты.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Закон об обществах с ограниченной ответственностью,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	Статья 16. Порядок оплаты долей в уставном капитале общества при его учреждении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	Статья 19. Увеличение уставного капитала общества за счет дополнительных вкладов его участников и вкладов третьих лиц, принимаемых в общество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 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buNone/>
            </a:pP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387424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запасов, внесенных в УК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842517"/>
            <a:ext cx="9633520" cy="769905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	Определение ВАС РФ от 26.06.2007 N 7569/07 (АС  ПО)</a:t>
            </a: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	Судебная коллегия не усматривает оснований для пересмотра судебных актов в порядке надзора.</a:t>
            </a:r>
          </a:p>
          <a:p>
            <a:pPr algn="just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	При разрешении спора суды исходили из того, что имущество, полученное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ОАО «Коммерческий </a:t>
            </a:r>
            <a:r>
              <a:rPr lang="ru-RU" sz="2900" dirty="0" err="1" smtClean="0">
                <a:latin typeface="Arial" pitchFamily="34" charset="0"/>
                <a:cs typeface="Arial" pitchFamily="34" charset="0"/>
              </a:rPr>
              <a:t>инвестиционно-трастовый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банк "Казанский» в качестве вклада участников в уставный капитал,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 не может считаться безвозмездно полученным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в силу того, что отношения по формированию уставного капитала носили возмездный характер,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поскольку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пропорционально долям в уставном капитале распределялась прибыль. </a:t>
            </a:r>
          </a:p>
          <a:p>
            <a:pPr algn="just">
              <a:buNone/>
            </a:pP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	Суды указали, что это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соответствует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статьям 87, 90, 93, 94 ГК РФ и п.2 ст.28 Федерального закона "Об обществах с ограниченной ответственностью".</a:t>
            </a:r>
          </a:p>
          <a:p>
            <a:pPr algn="just">
              <a:buNone/>
            </a:pP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Определение ВАС РФ от 25.02.2011 N ВАС-974/11 (АС ВВО)</a:t>
            </a:r>
          </a:p>
          <a:p>
            <a:pPr algn="just">
              <a:buNone/>
            </a:pP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То обстоятельство, что имущество получено ООО «Пилон» в уставный капитал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не безвозмездно,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 не изменяет условия использования амортизационной премии, к которому относится наличие затрат на приобретение объектов основных средств.</a:t>
            </a:r>
          </a:p>
          <a:p>
            <a:pPr algn="just">
              <a:buNone/>
            </a:pPr>
            <a:endParaRPr lang="ru-RU" sz="2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 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buNone/>
            </a:pP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387424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запасов, внесенных в УК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633520" cy="8784976"/>
          </a:xfrm>
        </p:spPr>
        <p:txBody>
          <a:bodyPr>
            <a:normAutofit fontScale="55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dirty="0" smtClean="0"/>
              <a:t>	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ПБУ 6/01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	Выбытие объекта основных средств имеет место в случае: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продажи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;… передачи в виде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вклада в уставный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(складочный) капитал другой организации, паевой фонд; передачи по договору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мены, дарения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;	</a:t>
            </a:r>
          </a:p>
          <a:p>
            <a:pPr>
              <a:buNone/>
            </a:pP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	НК РФ, статья 220. Имущественные налоговые вычеты, пункт 2, подпункт 2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	В состав расходов … могут включаться расходы в сумме денежных средств и (или) стоимости иного имущества (имущественных прав) на дату их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передачи в уставный (складочный) капитал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организации при ее учреждении, увеличении ее уставного (складочного) капитала,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приобретении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акций (долей, паев) этой организации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по договору купли-продажи или договору мены.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35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Письмо Минфина от 13.09.2011 N 03-04-05/4-657</a:t>
            </a: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	Из письма следует, что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в обмен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на долю в уставном капитале ООО налогоплательщиком по договору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мены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были получены акции дополнительного выпуска ЗАО, размещаемого посредством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закрытой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подписки.</a:t>
            </a:r>
          </a:p>
          <a:p>
            <a:pPr algn="just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	В соответствии со ст. ст. 567 и 568 ГК РФ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по договору мены…</a:t>
            </a:r>
          </a:p>
          <a:p>
            <a:pPr algn="just">
              <a:buNone/>
            </a:pPr>
            <a:endParaRPr lang="ru-RU" sz="3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	Закон «О банках и банковской деятельности», статья 25.1.</a:t>
            </a:r>
          </a:p>
          <a:p>
            <a:pPr algn="just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	В случае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мены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или конвертации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требований кредиторов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субординированным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кредитам (депозитам, займам, облигационным займам) </a:t>
            </a:r>
            <a:r>
              <a:rPr lang="ru-RU" sz="3500" b="1" dirty="0" smtClean="0">
                <a:latin typeface="Arial" pitchFamily="34" charset="0"/>
                <a:cs typeface="Arial" pitchFamily="34" charset="0"/>
              </a:rPr>
              <a:t>в обыкновенные акции (доли в уставном капитале)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… </a:t>
            </a:r>
          </a:p>
          <a:p>
            <a:pPr algn="just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2000" dirty="0" smtClean="0"/>
          </a:p>
          <a:p>
            <a:pPr algn="just">
              <a:buNone/>
            </a:pPr>
            <a:endParaRPr lang="ru-RU" sz="2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7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 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buNone/>
            </a:pP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ChangeArrowheads="1"/>
          </p:cNvSpPr>
          <p:nvPr/>
        </p:nvSpPr>
        <p:spPr bwMode="auto">
          <a:xfrm>
            <a:off x="151342" y="548680"/>
            <a:ext cx="9383183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Обзор судебной практики ВС за январь - июль 2014 г. (утв. Президиумом ВС 01.09.2014).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Практика применения законодательства о праве собственности, п.1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Внесение доли в праве общей собственности в уставный капитал хозяйственного общества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своей правовой природе отличается от договора купли-продажи, а также от договора мены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такого имущества, поскольку в первом случае приобретается статус участника такого общества с правами и обязанностями, предусмотренными законом и учредительными документами общества, таким образом, имеет место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встречное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представление,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отсутствует покупатель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как сторона по договору купли-продажи (мены).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Определение ВАС от 22.04.2009 N 4397/09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Не имеется оснований считать передачу ОАО акций истца (ЗАО "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Старопановские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строительные материалы и конструкции") в уставный капитал ЗАО "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Юго-Запад-Бетон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"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договором мены или купли-продажи,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поскольку спорные акции перешли в собственность Общества в порядке исполнения решения ОАО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 учреждении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ЗАО "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Юго-Запад-Бетон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".</a:t>
            </a:r>
          </a:p>
          <a:p>
            <a:pPr algn="ctr"/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Прямоугольник 4"/>
          <p:cNvSpPr>
            <a:spLocks noChangeArrowheads="1"/>
          </p:cNvSpPr>
          <p:nvPr/>
        </p:nvSpPr>
        <p:spPr bwMode="auto">
          <a:xfrm>
            <a:off x="128464" y="-27384"/>
            <a:ext cx="81586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запасов, внесенных в УК</a:t>
            </a:r>
            <a:endParaRPr lang="ru-RU" altLang="ru-RU" b="1" dirty="0">
              <a:solidFill>
                <a:schemeClr val="bg1"/>
              </a:solidFill>
            </a:endParaRPr>
          </a:p>
          <a:p>
            <a:pPr algn="r"/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5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ChangeArrowheads="1"/>
          </p:cNvSpPr>
          <p:nvPr/>
        </p:nvSpPr>
        <p:spPr bwMode="auto">
          <a:xfrm>
            <a:off x="151342" y="548680"/>
            <a:ext cx="9383183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Постановление АС ЗСО от 13.11.2018 N А27-27208/2017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Тот факт, что правовая форма взаимоотношений (договор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мены)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выбрана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неверно,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не должен влиять на экономическую сущность налогообложения.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 рассматриваемой ситуации векселедатель производит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погашение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беспроцентного векселя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посредством выдачи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векселедержателю - ОАО "Угольная компания "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Кузбассразрезуголь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" беспроцентного векселя тем же номиналом.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Указание в договоре мены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 переход права собственности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не имеет правового значения, так как фактически в данной ситуации передачи права собственности на первоначальный вексель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происходит,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так как векселедателю возвращен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собственный вексель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связи с истечением срока платежа по векселю.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Договор мены векселей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может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рассматриваться в качестве операции по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реализации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ценных бумаг, , следовательно, у векселедержателя обязанности по ведению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раздельного учета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операций, облагаемых и не облагаемых НДС, также не возникает.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47107" name="Прямоугольник 4"/>
          <p:cNvSpPr>
            <a:spLocks noChangeArrowheads="1"/>
          </p:cNvSpPr>
          <p:nvPr/>
        </p:nvSpPr>
        <p:spPr bwMode="auto">
          <a:xfrm>
            <a:off x="128464" y="-27384"/>
            <a:ext cx="81586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запасов, внесенных в УК</a:t>
            </a:r>
            <a:endParaRPr lang="ru-RU" altLang="ru-RU" b="1" dirty="0">
              <a:solidFill>
                <a:schemeClr val="bg1"/>
              </a:solidFill>
            </a:endParaRPr>
          </a:p>
          <a:p>
            <a:pPr algn="r"/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5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ChangeArrowheads="1"/>
          </p:cNvSpPr>
          <p:nvPr/>
        </p:nvSpPr>
        <p:spPr bwMode="auto">
          <a:xfrm>
            <a:off x="151342" y="404664"/>
            <a:ext cx="9383183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Письмо Минфина от 21.03.2011 N 03-02-07/1-79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Досрочное погашение векселя векселедателем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 влечет передачи права собственности на вексель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и, соответственно, на основании п. 1 ст. 39 Кодекса не является реализацией векселя.</a:t>
            </a:r>
          </a:p>
          <a:p>
            <a:pPr algn="ctr" eaLnBrk="0" hangingPunct="0"/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Постановление ФАС ПО от 24.03.2011 N А55-18478/2010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Судебная коллегия признает необоснованным довод инспекции о том, что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передачу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ЗАО «Лизинговая компания «Современные бизнес технологии»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собственных векселей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следует рассматривать как передачу ценных бумаг, реализация которых НДС не облагается.</a:t>
            </a:r>
          </a:p>
          <a:p>
            <a:pPr algn="ctr" eaLnBrk="0" hangingPunct="0"/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Определение ВС от 01.03.2017 N 309-КГ17-21 (АС УО)</a:t>
            </a:r>
            <a:endParaRPr lang="ru-RU" alt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ЗАО «</a:t>
            </a:r>
            <a:r>
              <a:rPr lang="ru-RU" altLang="ru-RU" sz="1900" dirty="0" err="1" smtClean="0">
                <a:latin typeface="Arial" pitchFamily="34" charset="0"/>
                <a:cs typeface="Arial" pitchFamily="34" charset="0"/>
              </a:rPr>
              <a:t>Карабашмедь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передало беспроцентные векселя с истекшим сроком платежа,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взамен которых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векселедатель передает обществу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другие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беспроцентные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векселя,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общая сумма передаваемых сторонами векселей эквивалентна.</a:t>
            </a:r>
          </a:p>
          <a:p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Операции по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мене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векселей в силу п. 3 ст. 38,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ст. 39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НК РФ являются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реализацией векселей как товаров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(обмен векселями), соответственно ЗАО,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 осуществлявшее облагаемые и необлагаемые НДС операции, при определении величины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вычета по НДС и при соответствующем расчете 5% пропорции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, должно было учитывать результаты сделок по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мене векселей.</a:t>
            </a:r>
          </a:p>
          <a:p>
            <a:pPr algn="just"/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altLang="ru-RU" sz="19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Прямоугольник 4"/>
          <p:cNvSpPr>
            <a:spLocks noChangeArrowheads="1"/>
          </p:cNvSpPr>
          <p:nvPr/>
        </p:nvSpPr>
        <p:spPr bwMode="auto">
          <a:xfrm>
            <a:off x="128464" y="-27384"/>
            <a:ext cx="81586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запасов, внесенных в УК</a:t>
            </a:r>
            <a:endParaRPr lang="ru-RU" altLang="ru-RU" b="1" dirty="0">
              <a:solidFill>
                <a:schemeClr val="bg1"/>
              </a:solidFill>
            </a:endParaRPr>
          </a:p>
          <a:p>
            <a:pPr algn="r"/>
            <a:endParaRPr lang="ru-RU" alt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5" name="object 3"/>
          <p:cNvSpPr/>
          <p:nvPr/>
        </p:nvSpPr>
        <p:spPr>
          <a:xfrm>
            <a:off x="8265348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-459432"/>
            <a:ext cx="8915400" cy="1346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оставшегося и извлеченного</a:t>
            </a:r>
            <a:endParaRPr lang="ru-RU" alt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633520" cy="907300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ФСБУ 5/2019</a:t>
            </a:r>
          </a:p>
          <a:p>
            <a:pPr algn="just">
              <a:buNone/>
            </a:pP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	16. В случае если в качестве запасов признаются материальные ценности, остающиеся </a:t>
            </a:r>
            <a:r>
              <a:rPr lang="ru-RU" sz="2500" b="1" i="1" dirty="0" smtClean="0">
                <a:latin typeface="Arial" pitchFamily="34" charset="0"/>
                <a:cs typeface="Arial" pitchFamily="34" charset="0"/>
              </a:rPr>
              <a:t>от выбытия 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(в том числе частичного) </a:t>
            </a:r>
            <a:r>
              <a:rPr lang="ru-RU" sz="2500" i="1" dirty="0" err="1" smtClean="0">
                <a:latin typeface="Arial" pitchFamily="34" charset="0"/>
                <a:cs typeface="Arial" pitchFamily="34" charset="0"/>
              </a:rPr>
              <a:t>внеоборотных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 активов </a:t>
            </a:r>
            <a:r>
              <a:rPr lang="ru-RU" sz="2500" b="1" i="1" dirty="0" smtClean="0">
                <a:latin typeface="Arial" pitchFamily="34" charset="0"/>
                <a:cs typeface="Arial" pitchFamily="34" charset="0"/>
              </a:rPr>
              <a:t>или извлекаемые 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в процессе </a:t>
            </a:r>
            <a:r>
              <a:rPr lang="ru-RU" sz="2500" b="1" i="1" dirty="0" smtClean="0">
                <a:latin typeface="Arial" pitchFamily="34" charset="0"/>
                <a:cs typeface="Arial" pitchFamily="34" charset="0"/>
              </a:rPr>
              <a:t>текущего содержания, ремонта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, модернизации, реконструкции </a:t>
            </a:r>
            <a:r>
              <a:rPr lang="ru-RU" sz="2500" b="1" i="1" dirty="0" err="1" smtClean="0">
                <a:latin typeface="Arial" pitchFamily="34" charset="0"/>
                <a:cs typeface="Arial" pitchFamily="34" charset="0"/>
              </a:rPr>
              <a:t>внеоборотных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 активов, затратами, включаемыми в фактическую себестоимость запасов, считается </a:t>
            </a:r>
            <a:r>
              <a:rPr lang="ru-RU" sz="2500" b="1" i="1" dirty="0" smtClean="0">
                <a:latin typeface="Arial" pitchFamily="34" charset="0"/>
                <a:cs typeface="Arial" pitchFamily="34" charset="0"/>
              </a:rPr>
              <a:t>наименьшая и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з следующих величин:</a:t>
            </a:r>
          </a:p>
          <a:p>
            <a:pPr algn="just">
              <a:buNone/>
            </a:pP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	а) стоимость, по которой учитываются </a:t>
            </a:r>
            <a:r>
              <a:rPr lang="ru-RU" sz="2500" b="1" i="1" dirty="0" smtClean="0">
                <a:latin typeface="Arial" pitchFamily="34" charset="0"/>
                <a:cs typeface="Arial" pitchFamily="34" charset="0"/>
              </a:rPr>
              <a:t>аналогичные запасы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, приобретенные (созданные) организацией в рамках обычного операционного цикла;</a:t>
            </a:r>
          </a:p>
          <a:p>
            <a:pPr algn="just">
              <a:buNone/>
            </a:pPr>
            <a:endParaRPr lang="ru-RU" sz="25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	б) сумма </a:t>
            </a:r>
            <a:r>
              <a:rPr lang="ru-RU" sz="2500" b="1" i="1" dirty="0" smtClean="0">
                <a:latin typeface="Arial" pitchFamily="34" charset="0"/>
                <a:cs typeface="Arial" pitchFamily="34" charset="0"/>
              </a:rPr>
              <a:t>балансовой стоимости списываемых 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активов и затрат, понесенных в связи с демонтажем и разборкой объектов, извлечением материальных ценностей и приведением их в состояние, необходимое для потребления (</a:t>
            </a:r>
            <a:r>
              <a:rPr lang="ru-RU" sz="2500" b="1" i="1" dirty="0" smtClean="0">
                <a:latin typeface="Arial" pitchFamily="34" charset="0"/>
                <a:cs typeface="Arial" pitchFamily="34" charset="0"/>
              </a:rPr>
              <a:t>продажи,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 использования) в качестве запасов.</a:t>
            </a:r>
          </a:p>
          <a:p>
            <a:pPr algn="just">
              <a:buNone/>
            </a:pPr>
            <a:endParaRPr lang="ru-RU" sz="25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	Дебет 10 Кредит 01 (при реконструкции с частичной ликвидацией),  	60, 70, 69 – 100 руб.</a:t>
            </a:r>
          </a:p>
          <a:p>
            <a:pPr algn="just">
              <a:buNone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	Если  Дт 10 &gt; стоимости аналогичных (95 руб.), то Дебет 91 Кредит 10 - 5 руб. </a:t>
            </a:r>
            <a:r>
              <a:rPr lang="ru-RU" sz="2500" i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	Если Дт 10 &lt; или = стоимости аналогичных (105 руб. или 100 руб.) или аналогичные отсутствуют, то  остается Дт 10</a:t>
            </a:r>
          </a:p>
          <a:p>
            <a:pPr algn="just">
              <a:buNone/>
            </a:pPr>
            <a:endParaRPr lang="ru-RU" sz="2200" i="1" dirty="0" smtClean="0"/>
          </a:p>
          <a:p>
            <a:pPr algn="just">
              <a:buNone/>
            </a:pPr>
            <a:endParaRPr lang="ru-RU" sz="2200" i="1" dirty="0" smtClean="0"/>
          </a:p>
          <a:p>
            <a:pPr algn="ctr">
              <a:buNone/>
            </a:pPr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1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sz="2200" dirty="0" smtClean="0"/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buNone/>
            </a:pP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Tx/>
              <a:buNone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69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7935962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78858" y="698495"/>
            <a:ext cx="9526670" cy="626325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Статья 30.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Особенности применения настоящего Федерального закона</a:t>
            </a:r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1.1. Положения по бухгалтерскому учету, утвержденные Минфином России в период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 1 октября 1998 года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до дня вступления в силу настоящего Федерального закона,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признаются для целей настоящего Федерального закона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федеральными стандартами. </a:t>
            </a:r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ПБУ 1/2008 (с 6 августа 2017 года)</a:t>
            </a:r>
          </a:p>
          <a:p>
            <a:pPr algn="just" eaLnBrk="0" hangingPunct="0"/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7.1.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 случае если по конкретному вопросу в ФСБУ не установлены способы ведения бухгалтерского учета, то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организация разрабатывает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соответствующий способ….  При этом организация руководствуется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последовательно: </a:t>
            </a:r>
          </a:p>
          <a:p>
            <a:pPr algn="just" eaLnBrk="0" hangingPunct="0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ru-RU" sz="1900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международными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стандартами финансовой отчетности; </a:t>
            </a:r>
          </a:p>
          <a:p>
            <a:pPr algn="just" eaLnBrk="0" hangingPunct="0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ru-RU" sz="1900" dirty="0" smtClean="0">
                <a:latin typeface="Arial" pitchFamily="34" charset="0"/>
                <a:cs typeface="Arial" pitchFamily="34" charset="0"/>
              </a:rPr>
              <a:t>б) положениями федеральных и (или) отраслевых стандартов бухгалтерского учета по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аналогичным и (или) связанным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вопросам;</a:t>
            </a:r>
          </a:p>
          <a:p>
            <a:pPr algn="just" eaLnBrk="0" hangingPunct="0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ru-RU" sz="1900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рекомендациями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в области бухгалтерского учета.</a:t>
            </a:r>
          </a:p>
          <a:p>
            <a:pPr algn="just" eaLnBrk="0" hangingPunct="0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382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402-ФЗ о функции разъяснения</a:t>
            </a:r>
          </a:p>
        </p:txBody>
      </p:sp>
      <p:sp>
        <p:nvSpPr>
          <p:cNvPr id="8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1555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200472" y="404664"/>
            <a:ext cx="9565775" cy="650947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ПБУ 16/02 «Информация по прекращаемой деятельности» (с 2020 г.)</a:t>
            </a:r>
          </a:p>
          <a:p>
            <a:pPr algn="just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10.1 Долгосрочными активами к продаже считаются также </a:t>
            </a:r>
            <a:r>
              <a:rPr lang="ru-RU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предназначенные для продажи материальные ценности, остающиеся от выбытия, в том числе частичного,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внеоборотных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активов </a:t>
            </a:r>
            <a:r>
              <a:rPr lang="ru-RU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 извлекаемые в процессе их текущего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содержания, ремонта, модернизации, реконструкции, за исключением случая, когда такие ценности классифицируются в качестве запасов.</a:t>
            </a:r>
          </a:p>
          <a:p>
            <a:pPr algn="just"/>
            <a:endParaRPr lang="ru-RU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10.2. Долгосрочный актив к продаже оценивается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 балансовой стоимости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соответствующего основного средства или другого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внеоборотного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актива на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момент его </a:t>
            </a:r>
            <a:r>
              <a:rPr lang="ru-RU" sz="1900" b="1" dirty="0" err="1" smtClean="0">
                <a:latin typeface="Arial" pitchFamily="34" charset="0"/>
                <a:cs typeface="Arial" pitchFamily="34" charset="0"/>
              </a:rPr>
              <a:t>переклассификации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 долгосрочный актив к продаже.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Последующая оценка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долгосрочных активов к продаже осуществляется в порядке, предусмотренном для оценки запасов.</a:t>
            </a:r>
          </a:p>
          <a:p>
            <a:pPr algn="ctr">
              <a:defRPr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МСФО (IFRS) 5</a:t>
            </a:r>
          </a:p>
          <a:p>
            <a:pPr algn="just"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15. Организация должна оценивать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внеоборотный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актив классифицированный как предназначенный для продажи,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 наименьшей стоимости из балансовой стоимости и справедливой стоимости за вычетом затрат на продажу.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Рекомендация НРБУ БМЦ от 24.04.2015 № Р-63/2015-КПР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«Материальные ценности от ликвидации основных средств»</a:t>
            </a:r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0" y="0"/>
            <a:ext cx="8643673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оставшегося и извлеченного</a:t>
            </a:r>
            <a:endParaRPr lang="ru-RU" altLang="ru-RU" b="1" kern="0" dirty="0">
              <a:solidFill>
                <a:srgbClr val="AC006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722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200472" y="620688"/>
            <a:ext cx="9565775" cy="59093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17. Организация с упрощенным учетом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вправе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считать себестоимостью приобретенных запасов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[только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] уплаченные и (или) подлежащие уплате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[поставщику, продавцу, подрядчику]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суммы без применения положений об оценке запасов, приобретенных по договорам с предоставлением скидки и/или отсрочкой (рассрочкой) оплаты, без создания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оценочных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обязательств и с признанием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всех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остальных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затрат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расходом периода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в котором были понесены.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18. В себестоимость приобретаемых (создаваемых) запасов не включаются: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а) затраты, возникшие в связи со стихийными бедствиями, пожарами, авариями и другими ч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резвычайными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ситуациями;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управленческие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расходы, кроме случаев, когда они непосредственно связаны с приобретением (созданием) запасов;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в) расходы на хранение запасов,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за исключением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случаев, когда хранение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является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частью технологии подготовки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запасов к потреблению (продаже, использованию) 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или обусловлено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условиями приобретения (создания)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запасов;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19. Продукцию сельского, лесного и рыбного хозяйства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собственного производства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а также товары, торгуемые на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организованных торгах,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допускается оценивать при признании по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справедливой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стоимости.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0" y="0"/>
            <a:ext cx="8643673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Отдельные виды оценки</a:t>
            </a:r>
            <a:endParaRPr lang="ru-RU" altLang="ru-RU" b="1" kern="0" dirty="0">
              <a:solidFill>
                <a:srgbClr val="AC006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7935962" y="8716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722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ChangeArrowheads="1"/>
          </p:cNvSpPr>
          <p:nvPr/>
        </p:nvSpPr>
        <p:spPr bwMode="auto">
          <a:xfrm>
            <a:off x="200472" y="404664"/>
            <a:ext cx="9565775" cy="649408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20. Если при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розничной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торговле приобретенные товары оцениваются по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продажной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стоимости с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отдельным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учетом наценок, величина наценок подлежит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регулярному пересмотру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 соответствии с текущими условиями закупки и продажи товаров.</a:t>
            </a:r>
          </a:p>
          <a:p>
            <a:pPr algn="just"/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21. При осуществлении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торговой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деятельности допускается включать в состав расходов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на продажу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затраты по заготовке и доставке товаров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до центральных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складов (баз), производимые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до момента их передачи в продажу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22. Запасы,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принадлежащие организации, но находящиеся в пути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либо переданные покупателю под залог,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оцениваются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 бухгалтерском учете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 сумме, предусмотренной в договоре, с последующим определением их фактической себестоимости.</a:t>
            </a:r>
          </a:p>
          <a:p>
            <a:pPr algn="ctr"/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ПБУ 5/01</a:t>
            </a:r>
          </a:p>
          <a:p>
            <a:pPr algn="just" eaLnBrk="0" hangingPunct="0"/>
            <a:r>
              <a:rPr lang="ru-RU" altLang="ru-RU" dirty="0" smtClean="0">
                <a:latin typeface="Arial" pitchFamily="34" charset="0"/>
                <a:cs typeface="Arial" pitchFamily="34" charset="0"/>
              </a:rPr>
              <a:t>26. МПЗ, 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принадлежащие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организации, но находящиеся 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в пути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либо переданные покупателю под залог, 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учитываются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 в бухгалтерском учете в оценке, предусмотренной в договоре…</a:t>
            </a:r>
          </a:p>
          <a:p>
            <a:pPr algn="ctr">
              <a:defRPr/>
            </a:pPr>
            <a:endParaRPr lang="ru-RU" alt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Методические указания по бухучету МПЗ (Приказ Минфина № 119н)</a:t>
            </a:r>
            <a:endParaRPr lang="ru-RU" alt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10….Суммы, оплаченные за запасы, не вывезенные со складов поставщиков и находящиеся в пути, учитываются в бухгалтерском учете на счетах расчетов как 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дебиторская задолженность.</a:t>
            </a:r>
          </a:p>
          <a:p>
            <a:pPr algn="ctr">
              <a:defRPr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0" y="0"/>
            <a:ext cx="8643673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Отдельные виды оценки</a:t>
            </a:r>
            <a:endParaRPr lang="ru-RU" altLang="ru-RU" b="1" kern="0" dirty="0">
              <a:solidFill>
                <a:srgbClr val="AC006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722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508893"/>
            <a:ext cx="9567945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Методические указания по инвентаризации (Приказ Минфина № 49)</a:t>
            </a:r>
          </a:p>
          <a:p>
            <a:pPr algn="just">
              <a:defRPr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3.45. Проверке должен быть подвергнут счет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"Расчеты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с поставщиками и подрядчиками" по товарам,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оплаченным, но находящимся в пути.</a:t>
            </a:r>
          </a:p>
          <a:p>
            <a:pPr algn="ctr" eaLnBrk="0" hangingPunct="0"/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Письмо Минфина РФ от 26.09.2008 N 03-07-11/318</a:t>
            </a:r>
          </a:p>
          <a:p>
            <a:pPr algn="just" eaLnBrk="0" hangingPunct="0"/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Суммы НДС предъявленные при приобретении материалов,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фактически не поступивших 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в организацию и не оприходованных, к вычету </a:t>
            </a:r>
            <a:r>
              <a:rPr lang="ru-RU" altLang="ru-RU" sz="1900" b="1" dirty="0" smtClean="0">
                <a:latin typeface="Arial" pitchFamily="34" charset="0"/>
                <a:cs typeface="Arial" pitchFamily="34" charset="0"/>
              </a:rPr>
              <a:t>не принимаются</a:t>
            </a:r>
            <a:r>
              <a:rPr lang="ru-RU" altLang="ru-RU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Решение ФНС от 07.06.2017 N СА-4-9/19839@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Основанием для принятия Инспекцией указанного решения послужили выводы о том, что Обществом неправомерно заявлено право на применение налоговых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вычетов по НДС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 отношении стоимости товаров,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 принятых к бухгалтерскому учету (находящихся в пути).</a:t>
            </a:r>
          </a:p>
          <a:p>
            <a:pPr algn="ctr" eaLnBrk="0" hangingPunct="0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Постановление АС СКО от 13.08.2019 N А53-21444/2018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i="1" u="sng" dirty="0" smtClean="0">
                <a:latin typeface="Arial" pitchFamily="34" charset="0"/>
                <a:cs typeface="Arial" pitchFamily="34" charset="0"/>
              </a:rPr>
              <a:t>Суды: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В соответствии с договором право собственности на товар перешло к ООО "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Мирабилис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"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 момент приемки товара перевозчиком,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товар оплачен и оприходован в бухгалтерском учете.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таких обстоятельствах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 момент принятия товара к перевозке у ООО возникло право на вычет НДС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67306" y="0"/>
            <a:ext cx="3652154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Вычет НДС по товарам в пути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6" name="object 3"/>
          <p:cNvSpPr/>
          <p:nvPr/>
        </p:nvSpPr>
        <p:spPr>
          <a:xfrm>
            <a:off x="8265348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618063"/>
            <a:ext cx="9567945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Определение ВС от 30.01.2020 N 302-ЭС19-26918 (АС ВСО)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Момент принятия к учету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товаров положениями нормативно-правовых актов по бухгалтерскому учету и законодательством о налогах и сборах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 определен.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Необходимым условием для принятия на учет товара является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переход права собственности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на него к покупателю,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что согласуется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 положениями ст.5 Закона N 402-ФЗ, п. 7.2 Концепции бухгалтерского учета в рыночной экономике России,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п.10 Методических указаний. 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этом документы, подтверждающие 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оприходование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товара на склад,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 входят в перечень документов для предоставления права на применение вычетов НДС.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А потому ссылки ИФНС на приходные ордера и поступления, датированные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маем 2015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года,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→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том, что первичные документы (товарные накладные, акты выполненных работ (оказанных услуг)) и оформленные в этой связи счета-фактуры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датированы 2014 годом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→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 имеют для реализации права на спорные вычеты правового значения.</a:t>
            </a: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272480" y="0"/>
            <a:ext cx="3652154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Вычет НДС по товарам в пути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74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637520"/>
            <a:ext cx="956794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23.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фактическую себестоимость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НЗП и ГП включаются:</a:t>
            </a: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а) материальные затраты;</a:t>
            </a: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б) затраты на оплату труда;</a:t>
            </a: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в) отчисления на социальные нужды;</a:t>
            </a: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г) амортизация;</a:t>
            </a: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) прочие затраты.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24. В фактическую себестоимость НЗП и ГП включаются</a:t>
            </a:r>
            <a:r>
              <a:rPr lang="ru-RU" sz="2000" dirty="0" smtClean="0"/>
              <a:t>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прямо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относящиеся к производству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конкретного вида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продукции, работ, услуг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(прямые затраты),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 и затраты, которые не могут быть прямо отнесены к производству конкретного вида продукции, работ, услуг (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косвенные затраты).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Классификация затрат на прямые и косвенные определяется организацией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самостоятельно.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25. Косвенные затраты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распределяются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между конкретными видами продукции, работ, услуг обоснованным способом, установленным организацией самостоятельно.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85566" y="0"/>
            <a:ext cx="40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НЗП и продукции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75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637520"/>
            <a:ext cx="956794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МСФО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IAS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«Запасы»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12. Затраты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 переработку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запасов включают в себя также включают систематически распределенные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постоянные и переменные производственные накладные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расходы, возникающие при переработке сырья в готовую продукцию.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Постоянные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производственные накладные расходы - это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косвенные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производственные затраты, которые остаются относительно неизменными независимо от объема производства, например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амортизация и обслуживание производственных зданий, оборудования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активов в форме права пользования, которые используются в производственном процессе, а также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связанные с производством управленческие и административные затраты.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Переменные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производственные накладные расходы - это косвенные производственные затраты, которые находятся в прямой или практически прямой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зависимости от объема производства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например косвенные затраты на сырье или косвенные затраты на оплату труда.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85566" y="0"/>
            <a:ext cx="40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НЗП и продукции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76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548680"/>
            <a:ext cx="9567945" cy="67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26. В фактическую себестоимость НЗП и ГП не включаются: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а) затраты, возникшие в связи с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ненадлежащей организацией производственного процесса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(сверхнормативный расход сырья, материалов, энергии, труда, потери от простоев, брака, нарушений трудовой и технологической дисциплины);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б) затраты, возникшие в связи со стихийными бедствиями, пожарами, авариями и другими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чрезвычайными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ситуациями;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обесценение других активов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независимо от того, использовались ли эти активы в производстве продукции, выполнении работ, оказании услуг;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г)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управленческие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расходы,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кроме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случаев, когда они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непосредственно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связаны с производством продукции, выполнением работ, оказанием услуг;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) расходы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на хранение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за исключением случаев, когда хранение является частью технологии производства продукции (выполнения работ, оказания услуг);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е) расходы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на рекламу и продвижение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продукции;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ж)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иные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затраты, осуществление которых не является необходимым для осуществления производства продукции, выполнения работ, оказания услуг.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85566" y="0"/>
            <a:ext cx="40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НЗП и продукции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77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585256"/>
            <a:ext cx="9567945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Положение по ведению бухгалтерского учета и бухгалтерской отчетности </a:t>
            </a:r>
          </a:p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(Приказ Минфина от 29.07.1998 № 34н)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59. Готовая продукция отражается в бухгалтерском балансе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по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фактической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или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нормативной (плановой)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производственной себестоимости, включающей затраты, связанные с использованием в процессе производства основных средств, сырья, материалов, топлива, энергии, трудовых ресурсов, и другие затраты на производство продукции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 либо по прямым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статьям затрат.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64. Незавершенное производство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в массовом и серийном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производстве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может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отражаться в бухгалтерском балансе: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по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фактической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  или нормативной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(плановой) производственной себестоимости;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по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прямым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статьям затрат;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 по стоимости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сырья, материалов и полуфабрикатов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единичном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производстве продукции незавершенное производство отражается в бухгалтерском балансе по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фактически произведенным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затратам.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85566" y="0"/>
            <a:ext cx="40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НЗП и продукции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78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404664"/>
            <a:ext cx="956794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27. НЗП и ГП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 массовом и серийном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производстве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допускается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оценивать: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а) в сумме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прямых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затрат без включения косвенных затрат;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б) в сумме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плановых (нормативных)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затрат. 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Плановые (нормативные) затраты устанавливаются организацией исходя из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 нормальных (обычно необходимых) объемов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использования сырья, материалов, топлива, энергии, трудовых и других ресурсов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в условиях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нормальной загрузки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производственных мощностей;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 подлежат регулярному пересмотру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 соответствии с текущими условиями производства.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smtClean="0">
                <a:latin typeface="Arial" pitchFamily="34" charset="0"/>
                <a:cs typeface="Arial" pitchFamily="34" charset="0"/>
              </a:rPr>
              <a:t>Разница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между фактической себестоимостью НЗП и ГП и их плановой (нормативной) стоимостью относится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на уменьшение (увеличение) суммы расходов,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признаваемых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 соответствии с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."а" п.43 настоящего Стандарта,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Балансовая стоимость списываемых запасов признается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расходом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периода, в котором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признана выручка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продажи этих запасов)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в отчетном периоде, в котором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указанная разница была выявлена.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единичном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производстве продукции НЗП отражается в бухгалтерском балансе по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фактически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произведенным затратам.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85566" y="0"/>
            <a:ext cx="40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НЗП и продукции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79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906000" cy="5486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471" y="332656"/>
            <a:ext cx="9505057" cy="5256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AC0060"/>
                </a:solidFill>
              </a:rPr>
              <a:t>3. ЧТО НОВОГО МОЖЕТ ЖДАТЬ БУХГАЛТЕРА </a:t>
            </a: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AC0060"/>
                </a:solidFill>
              </a:rPr>
              <a:t>С 2021 ГОДА</a:t>
            </a:r>
            <a:endParaRPr lang="ru-RU" altLang="ru-RU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spcBef>
                <a:spcPts val="0"/>
              </a:spcBef>
              <a:buAutoNum type="arabicPeriod"/>
            </a:pPr>
            <a:endParaRPr lang="ru-RU" sz="19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532988"/>
            <a:ext cx="9567945" cy="94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МСФО (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IAS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900" b="1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«Запасы»</a:t>
            </a: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13. Нормальная загрузка производственных мощностей - это тот объем производства, который ожидается получить исходя из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средних показателей за ряд периодов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или сезонов работы в нормальных условиях,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с учетом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потерь в производительности в связи с плановым обслуживанием.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Фактический объем производства может использоваться в том случае, если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он примерно соответствует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нормальной производительности.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Сумма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постоянных накладных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расходов, относимых на каждую единицу продукции,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 увеличивается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 результате низкого уровня производства или простоев.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Нераспределенные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накладные расходы признаются в качестве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расходов в период возникновения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В периоды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необычно высокого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уровня производства сумма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постоянных наклад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ных расходов, относимых на каждую единицу продукции,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уменьшается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таким образом, чтобы запасы не оценивались выше себестоимости. </a:t>
            </a: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Переменные производственные накладные расходы относятся на каждую единицу продукции на основе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фактического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использования производственных мощностей.</a:t>
            </a:r>
          </a:p>
          <a:p>
            <a:pPr algn="just"/>
            <a:endParaRPr lang="ru-RU" sz="19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85566" y="0"/>
            <a:ext cx="40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НЗП и продукции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80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404664"/>
            <a:ext cx="9567945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План счетов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Счет 40 "Выпуск продукции (работ, услуг)" закрывается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ежемесячно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сальдо на отчетную дату не имеет.</a:t>
            </a:r>
          </a:p>
          <a:p>
            <a:pPr algn="ctr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******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1) Дебет  40  Кредит 20 – фактическая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2) Дебет  43, субсчет «Нормативная» Кредит 40 – нормативная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3) Дебет 43,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субсчет «Отклонения»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(40) Кредит 40 (43, субсчет «Отклонения») – разница между фактической и нормативной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4) Дебет 90 Кредит 43, субсчет «Нормативная», 43,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субсчет «Отклонения»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фактическая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или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3) Дебет 90 Кредит 43, субсчет «Нормативная»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4) Дебет 90 (Кредит 40) Кредит 40 (90)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-85566" y="0"/>
            <a:ext cx="40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Себестоимость НЗП и продукции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81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906000" cy="5486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471" y="332656"/>
            <a:ext cx="9505057" cy="5256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 НОВОВВЕДЕНИЯ ФСБУ 5/2019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ru-RU" altLang="ru-RU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5.4. ПОСЛЕДУЮЩАЯ ОЦЕНКА</a:t>
            </a:r>
            <a:endParaRPr lang="ru-RU" sz="19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404664"/>
            <a:ext cx="9567945" cy="907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28. Запасы коммерческой организации, а также используемые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 приносящей доход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деятельности запасы НКО оцениваются на отчетную дату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по наименьшей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из следующих величин (если иное не установлено п.32 - 35 настоящего Стандарта):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фактическая се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бестоимость запасов;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чистая стоимость продажи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запасов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29. Чистая стоимость продажи запасов определяется организацией как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предполагаемая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цена, по которой организация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может продать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запасы в том виде, в котором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обычно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продает их в ходе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обычной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деятельности,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за вычетом предполагаемых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затрат, необходимых для их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производства, подготовки к продаже и осуществления продажи. </a:t>
            </a: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За чистую стоимость продажи запасов,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отличных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от готовой продукции, товаров, принимается величина, равная приходящейся на данные запасы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доле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предполагаемой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цены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по которой организация может продать готовую продукцию, работы, услуги,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 производстве которых используются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указанные запасы. 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Если определение указанной величины является затруднительным, за чистую стоимость продажи запасов, отличных от готовой продукции, товаров, может быть принята цена,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по которой возможно приобрести аналогичные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запасы по состоянию на отчетную дату.</a:t>
            </a: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344488" y="0"/>
            <a:ext cx="1773434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Обесценение 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83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804182"/>
            <a:ext cx="9567945" cy="732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МСФО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IAS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«Запасы»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 Чистая возможная цена продажи относится к чистой сумме, которую рассчитывает выручить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 продажи запасов в ходе обычной деятельности.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Справедливая стоимость отражает цену таких запасов, по которой проводилась бы обычная сделка по продаже этих же запасов на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основном (или наиболее выгодном)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рынке между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участниками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рынка на дату оценки.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Первая представляет собой стоимость,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специфичную для организации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последняя - нет.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Чистая возможная цена продажи запасов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может отличаться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 справедливой стоимости за вычетом затрат на их продажу.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344488" y="0"/>
            <a:ext cx="1773434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Обесценение 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84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476672"/>
            <a:ext cx="9567945" cy="880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30. Превышение фактической себестоимости запасов над их чистой стоимостью продажи считается обесценением запасов. 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В случае обесценения запасов организация создает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резерв под обесценение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 размере превышения фактической себестоимости запасов над их чистой стоимостью продажи.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31. Величина обесценения запасов признается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расходом периода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в котором создан (увеличен) резерв под их обесценение.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Величина восстановления резерва под обесценение запасов относится на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уменьшение суммы расходов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признанных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 этом же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периоде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 соответствии с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."а" п.43 настоящего Стандарта.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latin typeface="Arial" pitchFamily="34" charset="0"/>
                <a:cs typeface="Arial" pitchFamily="34" charset="0"/>
              </a:rPr>
              <a:t>Рекомендация НРБУ БМЦ от 14.10.2019 № Р-107/2019-ОК Маш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«Обесценение незавершенного производства»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Настоящая Рекомендация применяется при оценке НЗП, за исключением случая, когда НЗП сформировано в связи с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заведомо убыточным договором.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 fontAlgn="base"/>
            <a:r>
              <a:rPr lang="ru-RU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резерва под обесценение НЗП, последующие изменения его величины включаются в ту статью расходов (доходов),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которой в соответствии с учетной политикой организации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признается создание и изменение аналогичного резерва по другим запасам.</a:t>
            </a:r>
          </a:p>
          <a:p>
            <a:pPr fontAlgn="base"/>
            <a:r>
              <a:rPr lang="ru-RU" sz="19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>
              <a:spcBef>
                <a:spcPct val="0"/>
              </a:spcBef>
              <a:defRPr/>
            </a:pPr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344488" y="0"/>
            <a:ext cx="1773434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Обесценение 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85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542279"/>
            <a:ext cx="9567945" cy="907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>
                <a:latin typeface="Arial" pitchFamily="34" charset="0"/>
                <a:cs typeface="Arial" pitchFamily="34" charset="0"/>
              </a:rPr>
              <a:t>1)  Дебет 90 (91) Кредит 14 </a:t>
            </a:r>
          </a:p>
          <a:p>
            <a:pPr algn="ctr" fontAlgn="base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latin typeface="Arial" pitchFamily="34" charset="0"/>
                <a:cs typeface="Arial" pitchFamily="34" charset="0"/>
              </a:rPr>
              <a:t>2) Дебет 90 (91) Кредит 10, 20, 41, 43  </a:t>
            </a:r>
          </a:p>
          <a:p>
            <a:pPr algn="ctr" fontAlgn="base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latin typeface="Arial" pitchFamily="34" charset="0"/>
                <a:cs typeface="Arial" pitchFamily="34" charset="0"/>
              </a:rPr>
              <a:t>3) Дебет 14 Кредит 10 (90, 91)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Пример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Себестоимость комплектующих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400 руб.,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предполагаемая себестоимость продукции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– 600 руб.,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 есть предполагаемые затраты на производство и продажу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200 руб.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(600 – 400), предполагаемая цена продажи продукции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800 руб.,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 запасов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– 600 руб.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u="sng" dirty="0" smtClean="0">
                <a:latin typeface="Arial" pitchFamily="34" charset="0"/>
                <a:cs typeface="Arial" pitchFamily="34" charset="0"/>
              </a:rPr>
              <a:t>Вариант 1.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Чистая цена продажи комплектующих снизилась до 250 руб., а возможная цена продажи продукции - до 720 руб., что все еще &gt; 600 руб.,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резерв не создается.</a:t>
            </a:r>
          </a:p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u="sng" dirty="0" smtClean="0">
                <a:latin typeface="Arial" pitchFamily="34" charset="0"/>
                <a:cs typeface="Arial" pitchFamily="34" charset="0"/>
              </a:rPr>
              <a:t>Вариант 2.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Чистая цена продажи комплектующих снизилась до 150 руб., а возможная цена продажи продукции - до 550 руб., что &lt; 600 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Доля возможной цены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продажи продукции, приходящаяся на комплектующие –     550 руб.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(400 руб. : 600 руб.) =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367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руб.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Резерв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33 руб.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(367 руб. – 400 руб.)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или 250 руб.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(150 руб. – 400 руб.)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344488" y="0"/>
            <a:ext cx="1773434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Обесценение 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86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Стрелка вправо 6"/>
          <p:cNvSpPr/>
          <p:nvPr/>
        </p:nvSpPr>
        <p:spPr>
          <a:xfrm>
            <a:off x="12153800" y="5661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306200" y="5813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621843"/>
            <a:ext cx="956794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ФСБУ 5/2019</a:t>
            </a: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32. Организация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 упрощенным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учетом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вправе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оценивать запасы на отчетную дату по фактической себестоимости.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33. Запасы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некоммерческой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организации, используемые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целях,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ради которых она создана, оцениваются на отчетную дату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по фактической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себестоимости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МСФО </a:t>
            </a:r>
          </a:p>
          <a:p>
            <a:pPr algn="ctr"/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IAS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«Запасы»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31 Расчетные оценки чистой возможной цены продажи также учитывают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предназначение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имеющегося запаса.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Например, чистая возможная цена продажи того объема запасов, который предназначен для выполнения договоров на продажу товаров или оказание услуг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 твердым ценам,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определяется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 основе цены, указанной в этих договорах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64395" y="0"/>
            <a:ext cx="3376437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Обесценение  и переоценка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87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476672"/>
            <a:ext cx="956794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34. Организация, принявшая решение оценивать запасы, указанные в п.19 настоящего Стандарта,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по справедливой стоимости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на отчетную дату оценивает эти запасы также по справедливой стоимости. 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Такая организация признает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 качестве дохода или расхода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отчетного периода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разницу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между следующими величинами: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а) справедливая стоимость запасов в момент их признания, а также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последующие изменения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этой стоимости;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б) сумма затрат, подлежащих включению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 фактическую себестоимость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запасов в соответствии с настоящим Стандартом.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u="sng" dirty="0" smtClean="0">
                <a:latin typeface="Arial" pitchFamily="34" charset="0"/>
                <a:cs typeface="Arial" pitchFamily="34" charset="0"/>
              </a:rPr>
              <a:t>Пример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Фактическая себестоимость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100 руб.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справедливая на момент признания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130 руб.,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отчетную дату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110 (140) руб. </a:t>
            </a:r>
          </a:p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Дебет 10 Кредит 60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130 руб.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(на момент признания по справедливой)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Дебет 91 Кредит 10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 (не 10) руб.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или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Дебет 10 Кредит 91 –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 (а не 40) руб.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64395" y="0"/>
            <a:ext cx="3376437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Обесценение  и переоценка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88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797212"/>
            <a:ext cx="9567945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35. В организации, осуществляющей розничную торговлю и оценивающей приобретенные товары по продажной стоимости с отдельным учетом наценок, товары представляются в бухгалтерском балансе за вычетом наценок.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Разница между стоимостью товаров, определяемой в соответствии с настоящим пунктом, и фактической себестоимостью этих товаров относится на уменьшение (увеличение) суммы расходов, признаваемых в соответствии с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."а" п.43 настоящего Стандарта, в отчетном периоде,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котором указанная разница выявлена.</a:t>
            </a:r>
          </a:p>
          <a:p>
            <a:pPr algn="just"/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Дебет 41 Кредит 42</a:t>
            </a:r>
          </a:p>
          <a:p>
            <a:pPr algn="ctr"/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Дебет 90 Кредит 41</a:t>
            </a:r>
          </a:p>
          <a:p>
            <a:pPr algn="ctr"/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Дебет 41 (90, 44) Кредит 42 – красное </a:t>
            </a: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сторно</a:t>
            </a:r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64395" y="0"/>
            <a:ext cx="3376437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Обесценение  и переоценка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89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200473" y="644197"/>
            <a:ext cx="947163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ru-RU" altLang="ru-RU" sz="1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object 3"/>
          <p:cNvSpPr/>
          <p:nvPr/>
        </p:nvSpPr>
        <p:spPr>
          <a:xfrm>
            <a:off x="7935962" y="4462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4489" y="548681"/>
          <a:ext cx="9217023" cy="616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1"/>
                <a:gridCol w="3888432"/>
                <a:gridCol w="2520280"/>
              </a:tblGrid>
              <a:tr h="8279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Рабочее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проекта</a:t>
                      </a:r>
                      <a:r>
                        <a:rPr kumimoji="0" lang="en-US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стандарта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Предполагаемая дата вступления для обязательного применения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3175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Ответственные исполнители (разработчики)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</a:tr>
              <a:tr h="359533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AutoNum type="arabicPeriod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федеральных стандартов бухгалтерского учета</a:t>
                      </a:r>
                      <a:endParaRPr kumimoji="0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8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Запасы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/2019/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«НРБУ «БМЦ»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</a:tr>
              <a:tr h="5858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Нематериальные активы</a:t>
                      </a:r>
                      <a:endParaRPr kumimoji="0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2019/2021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«НРБУ «БМЦ»</a:t>
                      </a:r>
                      <a:endParaRPr kumimoji="0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</a:tr>
              <a:tr h="7930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Документы и документооборот в бухгалтерском учете</a:t>
                      </a:r>
                      <a:endParaRPr kumimoji="0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2020/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2021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Минфин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России</a:t>
                      </a:r>
                      <a:endParaRPr kumimoji="0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</a:tr>
              <a:tr h="753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Основные средства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2020/2021</a:t>
                      </a:r>
                      <a:endParaRPr kumimoji="0" lang="en-US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Фонд</a:t>
                      </a:r>
                      <a:r>
                        <a:rPr kumimoji="0" lang="en-US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«НРБУ «БМЦ»</a:t>
                      </a:r>
                      <a:endParaRPr kumimoji="0" lang="en-US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endParaRPr>
                    </a:p>
                  </a:txBody>
                  <a:tcPr marL="62453" marR="62453" marT="0" marB="0" horzOverflow="overflow"/>
                </a:tc>
              </a:tr>
              <a:tr h="616782">
                <a:tc>
                  <a:txBody>
                    <a:bodyPr/>
                    <a:lstStyle/>
                    <a:p>
                      <a:pPr marL="0" marR="0" indent="118872" algn="just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smtClean="0">
                          <a:latin typeface="Arial" pitchFamily="34" charset="0"/>
                          <a:cs typeface="Arial" pitchFamily="34" charset="0"/>
                        </a:rPr>
                        <a:t>Незавершенные капитальные вложения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118872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latin typeface="Arial" pitchFamily="34" charset="0"/>
                          <a:cs typeface="Arial" pitchFamily="34" charset="0"/>
                        </a:rPr>
                        <a:t>2020/</a:t>
                      </a:r>
                      <a:r>
                        <a:rPr lang="ru-RU" sz="1800" b="1" i="0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118872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latin typeface="Arial" pitchFamily="34" charset="0"/>
                          <a:cs typeface="Arial" pitchFamily="34" charset="0"/>
                        </a:rPr>
                        <a:t>Фонд «НРБУ «БМЦ»</a:t>
                      </a:r>
                      <a:endParaRPr lang="ru-RU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</a:tr>
              <a:tr h="753238">
                <a:tc>
                  <a:txBody>
                    <a:bodyPr/>
                    <a:lstStyle/>
                    <a:p>
                      <a:pPr indent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Бухгалтерская отчетность</a:t>
                      </a:r>
                      <a:endParaRPr lang="ru-RU" sz="1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r>
                        <a:rPr lang="ru-RU" sz="19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/21</a:t>
                      </a:r>
                      <a:endParaRPr lang="ru-RU" sz="19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Минфин России</a:t>
                      </a:r>
                      <a:endParaRPr lang="ru-RU" sz="19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9370" marR="39370" marT="64770" marB="64770"/>
                </a:tc>
              </a:tr>
              <a:tr h="753238">
                <a:tc>
                  <a:txBody>
                    <a:bodyPr/>
                    <a:lstStyle/>
                    <a:p>
                      <a:pPr marL="0" marR="0" indent="118872" algn="l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latin typeface="Arial" pitchFamily="34" charset="0"/>
                          <a:cs typeface="Arial" pitchFamily="34" charset="0"/>
                        </a:rPr>
                        <a:t>Некоммерческая деятельность</a:t>
                      </a:r>
                      <a:endParaRPr lang="ru-RU" sz="1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118872"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latin typeface="Arial" pitchFamily="34" charset="0"/>
                          <a:cs typeface="Arial" pitchFamily="34" charset="0"/>
                        </a:rPr>
                        <a:t>2020/</a:t>
                      </a:r>
                      <a:r>
                        <a:rPr lang="ru-RU" sz="1900" b="1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endParaRPr lang="ru-RU" sz="1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118872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dirty="0" smtClean="0">
                          <a:latin typeface="Arial" pitchFamily="34" charset="0"/>
                          <a:cs typeface="Arial" pitchFamily="34" charset="0"/>
                        </a:rPr>
                        <a:t>Фонд «НРБУ «БМЦ»</a:t>
                      </a:r>
                      <a:endParaRPr lang="ru-RU" sz="19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3620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Перспективы 2021-2022 годов</a:t>
            </a:r>
            <a:endParaRPr lang="ru-RU" altLang="ru-RU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906000" cy="548680"/>
          </a:xfrm>
        </p:spPr>
        <p:txBody>
          <a:bodyPr>
            <a:normAutofit/>
          </a:bodyPr>
          <a:lstStyle/>
          <a:p>
            <a:pPr algn="r">
              <a:defRPr/>
            </a:pPr>
            <a:endParaRPr lang="ru-RU" altLang="ru-RU" sz="18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471" y="332656"/>
            <a:ext cx="9505057" cy="52565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 НОВОВВЕДЕНИЯ ФСБУ 5/2019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ru-RU" altLang="ru-RU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5.5. ВЫБЫТИЕ. 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ru-RU" altLang="ru-RU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5.6. РАСКРЫТИЕ. 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ru-RU" altLang="ru-RU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5.7.ИЗМЕНЕНИЕ УЧЕНОЙ ПОЛИТИКИ</a:t>
            </a:r>
            <a:endParaRPr lang="ru-RU" sz="1900" b="1" dirty="0" smtClean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90</a:t>
            </a:fld>
            <a:endParaRPr lang="ru-RU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476672"/>
            <a:ext cx="9567945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41. Запасы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списываются: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одновременно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 признанием выручки от их продажи;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б) при выбытии в случаях, отличных от продажи;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в) при возникновении обстоятельств, в связи с которыми организация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 ожидает поступление экономических выгод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в будущем от потребления (продажи, использования) запасов (НКО не может использовать запасы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в целях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своей деятельности).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42. Операции, приводящие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к изменению вида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запасов (отпуск в производство, выпуск продукции, отгрузка готовой продукции, товаров покупателю до признания выручки), не являются основанием прекращения признания запасов активами.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43. Балансовая стоимость списываемых запасов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признается расходом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периода: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а) в котором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признана выручка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от продажи этих запасов;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б) в котором данное выбытие (списание) произошло, в случаях, отличных от продажи запасов.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44. Расходы от списания запасов в соответствии с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."а" п.41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настоящего Стандарта, учитываются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обособленно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от расходов от списания запасов в соответствии с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."б" и "в" п.41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настоящего Стандарта.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105633" y="0"/>
            <a:ext cx="39112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Выбытие и признание расходом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91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620688"/>
            <a:ext cx="9567945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45. В бухгалтерской (финансовой) отчетности раскрывается :</a:t>
            </a: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а) балансовая стоимость запасов на начало и конец отчетного периода;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б) сверка остатков запасов в разрезе фактической себестоимости и обесценения на начало и конец отчетного периода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и движения запасов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за отчетный период;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случае восстановления ранее созданного резерва под обесценение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причины, которые привели к увеличению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чистой стоимости продажи запасов;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ж)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авансы,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предварительная оплата, задатки, уплаченные организацией в связи с приобретением, созданием, переработкой запасов.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46. Информация о запасах (сырье и материалы, незавершенное производство, полуфабрикаты на промежуточных стадиях производства, готовая продукция и товары отгруженные, др.), указанная в п.45 настоящего Стандарта, отражается в бухгалтерской (финансовой) отчетности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разрезе видов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запасов.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200472" y="0"/>
            <a:ext cx="1430392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Раскрытие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92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 bwMode="auto">
          <a:xfrm>
            <a:off x="344488" y="-584200"/>
            <a:ext cx="9561512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 algn="l"/>
            <a:r>
              <a:rPr lang="ru-RU" altLang="ru-RU" dirty="0" smtClean="0"/>
              <a:t>    </a:t>
            </a:r>
            <a:br>
              <a:rPr lang="ru-RU" altLang="ru-RU" dirty="0" smtClean="0"/>
            </a:br>
            <a:r>
              <a:rPr lang="ru-RU" altLang="ru-RU" sz="20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Раскрытие</a:t>
            </a:r>
            <a:br>
              <a:rPr lang="ru-RU" altLang="ru-RU" sz="20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20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495300" y="685801"/>
            <a:ext cx="8915400" cy="5551511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Письмо Минфина РФ от 24.01.2011 N 07-02-18/01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«Рекомендации по проведению аудита отчетности за 2019 год»</a:t>
            </a: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соответствии 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п.19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ПБУ 4/99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бухгалтерском балансе активы и обязательства должны представляться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 подразделением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краткосрочные и долгосрочные в зависимости от срока обращения (погашения).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Активы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обязательства представляются как краткосрочные, если срок обращения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(погашения)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по ним не более 12 месяцев после отчетной даты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или продолжительности операционного цикла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если он превышает 12 месяцев. Все остальные активы и обязательства представляются как долгосрочные.</a:t>
            </a:r>
          </a:p>
          <a:p>
            <a:pPr marL="0" indent="0">
              <a:buFontTx/>
              <a:buNone/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Исходя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из этого в случае выдачи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авансов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и предварительной оплаты работ, услуг и пр., связанных, например, со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строительством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объектов основных средств, суммы выданных авансов и предварительной оплаты отражаются в бухгалтерском балансе в разделе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I "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Внеоборотные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активы".</a:t>
            </a:r>
          </a:p>
          <a:p>
            <a:pPr>
              <a:defRPr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8265348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467783" y="404664"/>
            <a:ext cx="9080500" cy="1262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ПБУ 4/99, пункт 20</a:t>
            </a:r>
          </a:p>
          <a:p>
            <a:pPr algn="just">
              <a:defRPr/>
            </a:pPr>
            <a:endParaRPr lang="ru-RU" sz="2800" dirty="0"/>
          </a:p>
          <a:p>
            <a:pPr algn="just">
              <a:defRPr/>
            </a:pP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1342" y="1031741"/>
          <a:ext cx="9245600" cy="326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642"/>
                <a:gridCol w="3645958"/>
                <a:gridCol w="3302000"/>
              </a:tblGrid>
              <a:tr h="3810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Группа статей 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6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Arial" pitchFamily="34" charset="0"/>
                          <a:cs typeface="Arial" pitchFamily="34" charset="0"/>
                        </a:rPr>
                        <a:t>Внеоборотные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активы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Основные средства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Незавершенное строительство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35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Финансовые вложения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6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Оборотные активы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Запасы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Расходы будущих периодов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607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Дебиторская задолженность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Авансы выданные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76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Финансовые вложения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060" marR="99060"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545" name="Прямоугольник 4"/>
          <p:cNvSpPr>
            <a:spLocks noChangeArrowheads="1"/>
          </p:cNvSpPr>
          <p:nvPr/>
        </p:nvSpPr>
        <p:spPr bwMode="auto">
          <a:xfrm>
            <a:off x="272480" y="-27384"/>
            <a:ext cx="95802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Раскрытие</a:t>
            </a:r>
            <a:endParaRPr lang="ru-RU" altLang="ru-RU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8265348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ChangeArrowheads="1"/>
          </p:cNvSpPr>
          <p:nvPr/>
        </p:nvSpPr>
        <p:spPr bwMode="auto">
          <a:xfrm>
            <a:off x="137583" y="476672"/>
            <a:ext cx="9567945" cy="1163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47. Последствия изменения учетной политики в связи с началом применения настоящего Стандарта отражаются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по выбору организации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ретроспективно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(как если бы настоящий Стандарт применялся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 момента возникновения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затрагиваемых им фактов хозяйственной жизни)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либо перспективно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(только в отношении фактов хозяйственной жизни, имевших место после начала применения настоящего Стандарта,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без изменения сформированных ранее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данных бухгалтерского учета).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48. Организация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раскрывает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выбранный ею способ отражения последствий изменения учетной политики в связи с началом применения настоящего Стандарта в своей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первой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бухгалтерской (финансовой) отчетности, составленной с применением настоящего Стандарта.</a:t>
            </a:r>
          </a:p>
          <a:p>
            <a:pPr algn="ctr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******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 перспективном отражении последствий изменения УП</a:t>
            </a: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Дебет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84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Кредит 01, субсчет «Выбытие» -  в части спецодежды и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спецоснастки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 самого начала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не соответствовавшим определению запасов 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ФСБУ 5/2019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(например, используемым в рамках операционного цикла длительностью более года)</a:t>
            </a: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0"/>
              </a:spcBef>
              <a:defRPr/>
            </a:pPr>
            <a:endParaRPr lang="ru-RU" alt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272480" y="0"/>
            <a:ext cx="2942472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 smtClean="0">
                <a:solidFill>
                  <a:srgbClr val="AC0060"/>
                </a:solidFill>
                <a:latin typeface="Arial" pitchFamily="34" charset="0"/>
                <a:cs typeface="Arial" pitchFamily="34" charset="0"/>
              </a:rPr>
              <a:t>Переходные положения</a:t>
            </a:r>
            <a:endParaRPr lang="ru-RU" altLang="ru-RU" sz="1800" b="1" dirty="0">
              <a:solidFill>
                <a:srgbClr val="AC0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95</a:t>
            </a:fld>
            <a:endParaRPr lang="ru-RU" dirty="0" smtClean="0"/>
          </a:p>
          <a:p>
            <a:endParaRPr lang="ru-RU" dirty="0"/>
          </a:p>
        </p:txBody>
      </p:sp>
      <p:sp>
        <p:nvSpPr>
          <p:cNvPr id="6" name="object 3"/>
          <p:cNvSpPr/>
          <p:nvPr/>
        </p:nvSpPr>
        <p:spPr>
          <a:xfrm>
            <a:off x="8265348" y="-27384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" y="3775079"/>
            <a:ext cx="9904413" cy="3082925"/>
          </a:xfrm>
          <a:custGeom>
            <a:avLst/>
            <a:gdLst/>
            <a:ahLst/>
            <a:cxnLst/>
            <a:rect l="l" t="t" r="r" b="b"/>
            <a:pathLst>
              <a:path w="10692130" h="3428365">
                <a:moveTo>
                  <a:pt x="0" y="3428047"/>
                </a:moveTo>
                <a:lnTo>
                  <a:pt x="10692003" y="3428047"/>
                </a:lnTo>
                <a:lnTo>
                  <a:pt x="10692003" y="0"/>
                </a:lnTo>
                <a:lnTo>
                  <a:pt x="0" y="0"/>
                </a:lnTo>
                <a:lnTo>
                  <a:pt x="0" y="34280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dirty="0">
              <a:latin typeface="Arial" charset="0"/>
              <a:cs typeface="Arial" charset="0"/>
            </a:endParaRPr>
          </a:p>
        </p:txBody>
      </p:sp>
      <p:sp>
        <p:nvSpPr>
          <p:cNvPr id="171011" name="object 7"/>
          <p:cNvSpPr txBox="1">
            <a:spLocks/>
          </p:cNvSpPr>
          <p:nvPr/>
        </p:nvSpPr>
        <p:spPr bwMode="auto">
          <a:xfrm>
            <a:off x="588963" y="3239190"/>
            <a:ext cx="4100512" cy="5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1132" rIns="0" bIns="0">
            <a:spAutoFit/>
          </a:bodyPr>
          <a:lstStyle>
            <a:lvl1pPr marL="11113" defTabSz="8001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0100" eaLnBrk="0" hangingPunct="0">
              <a:spcBef>
                <a:spcPct val="20000"/>
              </a:spcBef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0100" eaLnBrk="0" hangingPunct="0">
              <a:spcBef>
                <a:spcPct val="20000"/>
              </a:spcBef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01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01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88"/>
              </a:spcBef>
              <a:buFontTx/>
              <a:buNone/>
            </a:pPr>
            <a:r>
              <a:rPr lang="ru-RU" altLang="ru-RU" sz="3500" dirty="0" smtClean="0">
                <a:solidFill>
                  <a:srgbClr val="3B3B3B"/>
                </a:solidFill>
              </a:rPr>
              <a:t>НАШИ КОНТАКТЫ</a:t>
            </a:r>
            <a:endParaRPr lang="ru-RU" altLang="ru-RU" sz="3500" dirty="0">
              <a:solidFill>
                <a:srgbClr val="3B3B3B"/>
              </a:solidFill>
            </a:endParaRPr>
          </a:p>
        </p:txBody>
      </p:sp>
      <p:sp>
        <p:nvSpPr>
          <p:cNvPr id="171012" name="object 8"/>
          <p:cNvSpPr>
            <a:spLocks/>
          </p:cNvSpPr>
          <p:nvPr/>
        </p:nvSpPr>
        <p:spPr bwMode="auto">
          <a:xfrm>
            <a:off x="600075" y="2636912"/>
            <a:ext cx="1333500" cy="0"/>
          </a:xfrm>
          <a:custGeom>
            <a:avLst/>
            <a:gdLst>
              <a:gd name="T0" fmla="*/ 0 w 1440180"/>
              <a:gd name="T1" fmla="*/ 1058444 w 1440180"/>
              <a:gd name="T2" fmla="*/ 0 60000 65536"/>
              <a:gd name="T3" fmla="*/ 0 60000 65536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0" t="0" r="r" b="b"/>
            <a:pathLst>
              <a:path w="1440180">
                <a:moveTo>
                  <a:pt x="0" y="0"/>
                </a:moveTo>
                <a:lnTo>
                  <a:pt x="1440002" y="0"/>
                </a:lnTo>
              </a:path>
            </a:pathLst>
          </a:custGeom>
          <a:noFill/>
          <a:ln w="54000">
            <a:solidFill>
              <a:srgbClr val="AB00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1500" y="4354517"/>
            <a:ext cx="3816350" cy="2158422"/>
          </a:xfrm>
          <a:prstGeom prst="rect">
            <a:avLst/>
          </a:prstGeom>
        </p:spPr>
        <p:txBody>
          <a:bodyPr lIns="80147" tIns="40074" rIns="80147" bIns="40074">
            <a:spAutoFit/>
          </a:bodyPr>
          <a:lstStyle/>
          <a:p>
            <a:pPr>
              <a:defRPr/>
            </a:pPr>
            <a:r>
              <a:rPr lang="ru-RU" sz="1500" dirty="0">
                <a:solidFill>
                  <a:srgbClr val="AB0061"/>
                </a:solidFill>
                <a:ea typeface="Roboto" pitchFamily="2" charset="0"/>
              </a:rPr>
              <a:t>Адрес московского офиса:</a:t>
            </a:r>
          </a:p>
          <a:p>
            <a:pPr>
              <a:defRPr/>
            </a:pPr>
            <a:endParaRPr lang="ru-RU" sz="1500" dirty="0">
              <a:solidFill>
                <a:srgbClr val="AB0061"/>
              </a:solidFill>
              <a:ea typeface="Roboto" pitchFamily="2" charset="0"/>
            </a:endParaRPr>
          </a:p>
          <a:p>
            <a:pPr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>Ленинградский проспект, д. 47, 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  <a:ea typeface="Roboto" pitchFamily="2" charset="0"/>
            </a:endParaRPr>
          </a:p>
          <a:p>
            <a:pPr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>стр. 3, подъезд 3,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  <a:ea typeface="Roboto" pitchFamily="2" charset="0"/>
            </a:endParaRPr>
          </a:p>
          <a:p>
            <a:pPr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>БЦ «Авион»</a:t>
            </a:r>
          </a:p>
          <a:p>
            <a:pPr>
              <a:defRPr/>
            </a:pPr>
            <a:endParaRPr lang="ru-RU" sz="1500" dirty="0">
              <a:solidFill>
                <a:schemeClr val="tx1">
                  <a:lumMod val="85000"/>
                  <a:lumOff val="15000"/>
                </a:schemeClr>
              </a:solidFill>
              <a:ea typeface="+mj-ea"/>
            </a:endParaRPr>
          </a:p>
          <a:p>
            <a:pPr>
              <a:defRPr/>
            </a:pPr>
            <a:r>
              <a:rPr lang="ru-RU" sz="1500" dirty="0">
                <a:solidFill>
                  <a:srgbClr val="AB0061"/>
                </a:solidFill>
                <a:ea typeface="Roboto" pitchFamily="2" charset="0"/>
              </a:rPr>
              <a:t>Почтовый адрес:</a:t>
            </a:r>
          </a:p>
          <a:p>
            <a:pPr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>125167, г. Москва, а/я 55</a:t>
            </a:r>
          </a:p>
          <a:p>
            <a:pPr>
              <a:defRPr/>
            </a:pPr>
            <a:endParaRPr lang="ru-RU" sz="1500" dirty="0">
              <a:solidFill>
                <a:schemeClr val="tx1">
                  <a:lumMod val="85000"/>
                  <a:lumOff val="15000"/>
                </a:schemeClr>
              </a:solidFill>
              <a:ea typeface="+mj-ea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5574" y="4338642"/>
            <a:ext cx="2376515" cy="1465925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>
              <a:defRPr/>
            </a:pPr>
            <a:r>
              <a:rPr lang="en-US" sz="1500" dirty="0">
                <a:solidFill>
                  <a:srgbClr val="AB0061"/>
                </a:solidFill>
                <a:ea typeface="Roboto" pitchFamily="2" charset="0"/>
              </a:rPr>
              <a:t>Web-</a:t>
            </a:r>
            <a:r>
              <a:rPr lang="ru-RU" sz="1500" dirty="0">
                <a:solidFill>
                  <a:srgbClr val="AB0061"/>
                </a:solidFill>
                <a:ea typeface="Roboto" pitchFamily="2" charset="0"/>
              </a:rPr>
              <a:t>сайты:</a:t>
            </a:r>
          </a:p>
          <a:p>
            <a:pPr>
              <a:defRPr/>
            </a:pPr>
            <a:endParaRPr lang="en-US" sz="1500" dirty="0">
              <a:solidFill>
                <a:srgbClr val="AB0061"/>
              </a:solidFill>
              <a:ea typeface="Roboto" pitchFamily="2" charset="0"/>
            </a:endParaRPr>
          </a:p>
          <a:p>
            <a:pPr>
              <a:defRPr/>
            </a:pP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>www.finx-tc.ru</a:t>
            </a:r>
            <a:endParaRPr lang="ru-RU" sz="1500" dirty="0">
              <a:solidFill>
                <a:schemeClr val="tx1">
                  <a:lumMod val="85000"/>
                  <a:lumOff val="15000"/>
                </a:schemeClr>
              </a:solidFill>
              <a:ea typeface="Roboto" pitchFamily="2" charset="0"/>
            </a:endParaRPr>
          </a:p>
          <a:p>
            <a:pPr>
              <a:defRPr/>
            </a:pP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>www.finexpertiza.ru</a:t>
            </a:r>
            <a:endParaRPr lang="ru-RU" sz="1500" dirty="0">
              <a:solidFill>
                <a:schemeClr val="tx1">
                  <a:lumMod val="85000"/>
                  <a:lumOff val="15000"/>
                </a:schemeClr>
              </a:solidFill>
              <a:ea typeface="Roboto" pitchFamily="2" charset="0"/>
            </a:endParaRPr>
          </a:p>
          <a:p>
            <a:pPr>
              <a:defRPr/>
            </a:pP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>www.finexpertiza.com</a:t>
            </a:r>
          </a:p>
          <a:p>
            <a:pPr>
              <a:defRPr/>
            </a:pPr>
            <a:endParaRPr lang="ru-RU"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24288" y="4338642"/>
            <a:ext cx="2100262" cy="1465925"/>
          </a:xfrm>
          <a:prstGeom prst="rect">
            <a:avLst/>
          </a:prstGeom>
        </p:spPr>
        <p:txBody>
          <a:bodyPr lIns="80147" tIns="40074" rIns="80147" bIns="40074">
            <a:spAutoFit/>
          </a:bodyPr>
          <a:lstStyle/>
          <a:p>
            <a:pPr>
              <a:defRPr/>
            </a:pPr>
            <a:r>
              <a:rPr lang="ru-RU" sz="1500" dirty="0">
                <a:solidFill>
                  <a:srgbClr val="AB0061"/>
                </a:solidFill>
                <a:ea typeface="Roboto" pitchFamily="2" charset="0"/>
              </a:rPr>
              <a:t>Телефон:</a:t>
            </a:r>
          </a:p>
          <a:p>
            <a:pPr>
              <a:defRPr/>
            </a:pPr>
            <a:endParaRPr lang="ru-RU" sz="1500" dirty="0">
              <a:solidFill>
                <a:srgbClr val="AB0061"/>
              </a:solidFill>
              <a:ea typeface="Roboto" pitchFamily="2" charset="0"/>
            </a:endParaRPr>
          </a:p>
          <a:p>
            <a:pPr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>+7 (495) 775-22-00</a:t>
            </a:r>
          </a:p>
          <a:p>
            <a:pPr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>+7 (495) 775-22-01</a:t>
            </a:r>
          </a:p>
          <a:p>
            <a:pPr>
              <a:defRPr/>
            </a:pPr>
            <a: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  <a:t/>
            </a:r>
            <a:br>
              <a:rPr lang="ru-RU" sz="1500" dirty="0">
                <a:solidFill>
                  <a:schemeClr val="tx1">
                    <a:lumMod val="85000"/>
                    <a:lumOff val="15000"/>
                  </a:schemeClr>
                </a:solidFill>
                <a:ea typeface="Roboto" pitchFamily="2" charset="0"/>
              </a:rPr>
            </a:br>
            <a:endParaRPr lang="en-US" sz="1500" dirty="0" smtClean="0">
              <a:solidFill>
                <a:schemeClr val="tx1">
                  <a:lumMod val="85000"/>
                  <a:lumOff val="15000"/>
                </a:schemeClr>
              </a:solidFill>
              <a:ea typeface="Roboto" pitchFamily="2" charset="0"/>
            </a:endParaRPr>
          </a:p>
        </p:txBody>
      </p:sp>
      <p:pic>
        <p:nvPicPr>
          <p:cNvPr id="171016" name="Picture 2" descr="http://qrcoder.ru/code/?http%3A%2F%2Ffinx-tc.ru%2F&amp;4&amp;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1770067"/>
            <a:ext cx="1547813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3237-C6F2-46A3-B80D-A8C255A1AD28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10" name="object 7"/>
          <p:cNvSpPr txBox="1">
            <a:spLocks/>
          </p:cNvSpPr>
          <p:nvPr/>
        </p:nvSpPr>
        <p:spPr bwMode="auto">
          <a:xfrm>
            <a:off x="595282" y="692696"/>
            <a:ext cx="5572164" cy="44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1132" rIns="0" bIns="0">
            <a:spAutoFit/>
          </a:bodyPr>
          <a:lstStyle>
            <a:lvl1pPr marL="11113" defTabSz="800100" eaLnBrk="0" hangingPunct="0">
              <a:spcBef>
                <a:spcPct val="2000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00100" eaLnBrk="0" hangingPunct="0">
              <a:spcBef>
                <a:spcPct val="20000"/>
              </a:spcBef>
              <a:buFont typeface="Arial" pitchFamily="34" charset="0"/>
              <a:buChar char="–"/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00100" eaLnBrk="0" hangingPunct="0">
              <a:spcBef>
                <a:spcPct val="20000"/>
              </a:spcBef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001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001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001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1661">
              <a:spcBef>
                <a:spcPts val="92"/>
              </a:spcBef>
              <a:buNone/>
              <a:defRPr/>
            </a:pPr>
            <a:r>
              <a:rPr lang="ru-RU" sz="2800" spc="-23" dirty="0" smtClean="0">
                <a:latin typeface="Arial"/>
                <a:cs typeface="Arial"/>
              </a:rPr>
              <a:t>СПАСИБО </a:t>
            </a:r>
            <a:r>
              <a:rPr lang="ru-RU" sz="2800" dirty="0" smtClean="0">
                <a:latin typeface="Arial"/>
                <a:cs typeface="Arial"/>
              </a:rPr>
              <a:t>ЗА</a:t>
            </a:r>
            <a:r>
              <a:rPr lang="ru-RU" sz="2800" spc="-46" dirty="0" smtClean="0">
                <a:latin typeface="Arial"/>
                <a:cs typeface="Arial"/>
              </a:rPr>
              <a:t> </a:t>
            </a:r>
            <a:r>
              <a:rPr lang="ru-RU" sz="2800" dirty="0" smtClean="0">
                <a:latin typeface="Arial"/>
                <a:cs typeface="Arial"/>
              </a:rPr>
              <a:t>ВНИМАНИЕ!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11" name="object 3"/>
          <p:cNvSpPr/>
          <p:nvPr/>
        </p:nvSpPr>
        <p:spPr>
          <a:xfrm>
            <a:off x="7935962" y="303192"/>
            <a:ext cx="1440180" cy="317500"/>
          </a:xfrm>
          <a:custGeom>
            <a:avLst/>
            <a:gdLst/>
            <a:ahLst/>
            <a:cxnLst/>
            <a:rect l="l" t="t" r="r" b="b"/>
            <a:pathLst>
              <a:path w="1440180" h="317500">
                <a:moveTo>
                  <a:pt x="1310602" y="161086"/>
                </a:moveTo>
                <a:lnTo>
                  <a:pt x="1206145" y="161086"/>
                </a:lnTo>
                <a:lnTo>
                  <a:pt x="1206145" y="182130"/>
                </a:lnTo>
                <a:lnTo>
                  <a:pt x="1271550" y="182130"/>
                </a:lnTo>
                <a:lnTo>
                  <a:pt x="1196810" y="313639"/>
                </a:lnTo>
                <a:lnTo>
                  <a:pt x="1316330" y="313639"/>
                </a:lnTo>
                <a:lnTo>
                  <a:pt x="1325872" y="292392"/>
                </a:lnTo>
                <a:lnTo>
                  <a:pt x="1236104" y="292392"/>
                </a:lnTo>
                <a:lnTo>
                  <a:pt x="1310602" y="161086"/>
                </a:lnTo>
                <a:close/>
              </a:path>
              <a:path w="1440180" h="317500">
                <a:moveTo>
                  <a:pt x="1422848" y="277583"/>
                </a:moveTo>
                <a:lnTo>
                  <a:pt x="1397000" y="277583"/>
                </a:lnTo>
                <a:lnTo>
                  <a:pt x="1413168" y="313639"/>
                </a:lnTo>
                <a:lnTo>
                  <a:pt x="1439736" y="313639"/>
                </a:lnTo>
                <a:lnTo>
                  <a:pt x="1422848" y="277583"/>
                </a:lnTo>
                <a:close/>
              </a:path>
              <a:path w="1440180" h="317500">
                <a:moveTo>
                  <a:pt x="1364666" y="153365"/>
                </a:moveTo>
                <a:lnTo>
                  <a:pt x="1299680" y="292392"/>
                </a:lnTo>
                <a:lnTo>
                  <a:pt x="1325872" y="292392"/>
                </a:lnTo>
                <a:lnTo>
                  <a:pt x="1332523" y="277583"/>
                </a:lnTo>
                <a:lnTo>
                  <a:pt x="1422848" y="277583"/>
                </a:lnTo>
                <a:lnTo>
                  <a:pt x="1413128" y="256832"/>
                </a:lnTo>
                <a:lnTo>
                  <a:pt x="1341794" y="256832"/>
                </a:lnTo>
                <a:lnTo>
                  <a:pt x="1364628" y="204495"/>
                </a:lnTo>
                <a:lnTo>
                  <a:pt x="1388615" y="204495"/>
                </a:lnTo>
                <a:lnTo>
                  <a:pt x="1364666" y="153365"/>
                </a:lnTo>
                <a:close/>
              </a:path>
              <a:path w="1440180" h="317500">
                <a:moveTo>
                  <a:pt x="1388615" y="204495"/>
                </a:moveTo>
                <a:lnTo>
                  <a:pt x="1364628" y="204495"/>
                </a:lnTo>
                <a:lnTo>
                  <a:pt x="1387869" y="256832"/>
                </a:lnTo>
                <a:lnTo>
                  <a:pt x="1413128" y="256832"/>
                </a:lnTo>
                <a:lnTo>
                  <a:pt x="1388615" y="204495"/>
                </a:lnTo>
                <a:close/>
              </a:path>
              <a:path w="1440180" h="317500">
                <a:moveTo>
                  <a:pt x="111519" y="145237"/>
                </a:moveTo>
                <a:lnTo>
                  <a:pt x="64001" y="151333"/>
                </a:lnTo>
                <a:lnTo>
                  <a:pt x="23254" y="175679"/>
                </a:lnTo>
                <a:lnTo>
                  <a:pt x="1399" y="217830"/>
                </a:lnTo>
                <a:lnTo>
                  <a:pt x="0" y="240615"/>
                </a:lnTo>
                <a:lnTo>
                  <a:pt x="5119" y="262801"/>
                </a:lnTo>
                <a:lnTo>
                  <a:pt x="18043" y="284577"/>
                </a:lnTo>
                <a:lnTo>
                  <a:pt x="36545" y="300975"/>
                </a:lnTo>
                <a:lnTo>
                  <a:pt x="58932" y="311866"/>
                </a:lnTo>
                <a:lnTo>
                  <a:pt x="83516" y="317118"/>
                </a:lnTo>
                <a:lnTo>
                  <a:pt x="108555" y="316496"/>
                </a:lnTo>
                <a:lnTo>
                  <a:pt x="132641" y="309948"/>
                </a:lnTo>
                <a:lnTo>
                  <a:pt x="154205" y="297568"/>
                </a:lnTo>
                <a:lnTo>
                  <a:pt x="157960" y="293674"/>
                </a:lnTo>
                <a:lnTo>
                  <a:pt x="91504" y="293674"/>
                </a:lnTo>
                <a:lnTo>
                  <a:pt x="74163" y="290295"/>
                </a:lnTo>
                <a:lnTo>
                  <a:pt x="59786" y="281378"/>
                </a:lnTo>
                <a:lnTo>
                  <a:pt x="49095" y="268064"/>
                </a:lnTo>
                <a:lnTo>
                  <a:pt x="42812" y="251498"/>
                </a:lnTo>
                <a:lnTo>
                  <a:pt x="41166" y="234053"/>
                </a:lnTo>
                <a:lnTo>
                  <a:pt x="43673" y="217382"/>
                </a:lnTo>
                <a:lnTo>
                  <a:pt x="72463" y="178715"/>
                </a:lnTo>
                <a:lnTo>
                  <a:pt x="115101" y="169290"/>
                </a:lnTo>
                <a:lnTo>
                  <a:pt x="125024" y="169169"/>
                </a:lnTo>
                <a:lnTo>
                  <a:pt x="262457" y="169169"/>
                </a:lnTo>
                <a:lnTo>
                  <a:pt x="269433" y="168429"/>
                </a:lnTo>
                <a:lnTo>
                  <a:pt x="291356" y="161423"/>
                </a:lnTo>
                <a:lnTo>
                  <a:pt x="310419" y="149140"/>
                </a:lnTo>
                <a:lnTo>
                  <a:pt x="311773" y="147791"/>
                </a:lnTo>
                <a:lnTo>
                  <a:pt x="224225" y="147791"/>
                </a:lnTo>
                <a:lnTo>
                  <a:pt x="211655" y="147672"/>
                </a:lnTo>
                <a:lnTo>
                  <a:pt x="199098" y="147345"/>
                </a:lnTo>
                <a:lnTo>
                  <a:pt x="199186" y="146164"/>
                </a:lnTo>
                <a:lnTo>
                  <a:pt x="156706" y="146164"/>
                </a:lnTo>
                <a:lnTo>
                  <a:pt x="134122" y="145467"/>
                </a:lnTo>
                <a:lnTo>
                  <a:pt x="122805" y="145248"/>
                </a:lnTo>
                <a:lnTo>
                  <a:pt x="111519" y="145237"/>
                </a:lnTo>
                <a:close/>
              </a:path>
              <a:path w="1440180" h="317500">
                <a:moveTo>
                  <a:pt x="318885" y="157403"/>
                </a:moveTo>
                <a:lnTo>
                  <a:pt x="294971" y="177698"/>
                </a:lnTo>
                <a:lnTo>
                  <a:pt x="294971" y="313639"/>
                </a:lnTo>
                <a:lnTo>
                  <a:pt x="318885" y="313639"/>
                </a:lnTo>
                <a:lnTo>
                  <a:pt x="318885" y="157403"/>
                </a:lnTo>
                <a:close/>
              </a:path>
              <a:path w="1440180" h="317500">
                <a:moveTo>
                  <a:pt x="262457" y="169169"/>
                </a:moveTo>
                <a:lnTo>
                  <a:pt x="125024" y="169169"/>
                </a:lnTo>
                <a:lnTo>
                  <a:pt x="134970" y="169273"/>
                </a:lnTo>
                <a:lnTo>
                  <a:pt x="154839" y="169875"/>
                </a:lnTo>
                <a:lnTo>
                  <a:pt x="150480" y="219480"/>
                </a:lnTo>
                <a:lnTo>
                  <a:pt x="137745" y="264350"/>
                </a:lnTo>
                <a:lnTo>
                  <a:pt x="105826" y="291616"/>
                </a:lnTo>
                <a:lnTo>
                  <a:pt x="91504" y="293674"/>
                </a:lnTo>
                <a:lnTo>
                  <a:pt x="157960" y="293674"/>
                </a:lnTo>
                <a:lnTo>
                  <a:pt x="185073" y="252344"/>
                </a:lnTo>
                <a:lnTo>
                  <a:pt x="194183" y="207101"/>
                </a:lnTo>
                <a:lnTo>
                  <a:pt x="197244" y="171043"/>
                </a:lnTo>
                <a:lnTo>
                  <a:pt x="244791" y="171043"/>
                </a:lnTo>
                <a:lnTo>
                  <a:pt x="262457" y="169169"/>
                </a:lnTo>
                <a:close/>
              </a:path>
              <a:path w="1440180" h="317500">
                <a:moveTo>
                  <a:pt x="244791" y="171043"/>
                </a:moveTo>
                <a:lnTo>
                  <a:pt x="197244" y="171043"/>
                </a:lnTo>
                <a:lnTo>
                  <a:pt x="208422" y="171376"/>
                </a:lnTo>
                <a:lnTo>
                  <a:pt x="219622" y="171594"/>
                </a:lnTo>
                <a:lnTo>
                  <a:pt x="230831" y="171609"/>
                </a:lnTo>
                <a:lnTo>
                  <a:pt x="242037" y="171335"/>
                </a:lnTo>
                <a:lnTo>
                  <a:pt x="244791" y="171043"/>
                </a:lnTo>
                <a:close/>
              </a:path>
              <a:path w="1440180" h="317500">
                <a:moveTo>
                  <a:pt x="329654" y="128765"/>
                </a:moveTo>
                <a:lnTo>
                  <a:pt x="274624" y="145299"/>
                </a:lnTo>
                <a:lnTo>
                  <a:pt x="224225" y="147791"/>
                </a:lnTo>
                <a:lnTo>
                  <a:pt x="311773" y="147791"/>
                </a:lnTo>
                <a:lnTo>
                  <a:pt x="329235" y="130403"/>
                </a:lnTo>
                <a:lnTo>
                  <a:pt x="330124" y="129400"/>
                </a:lnTo>
                <a:lnTo>
                  <a:pt x="329654" y="128765"/>
                </a:lnTo>
                <a:close/>
              </a:path>
              <a:path w="1440180" h="317500">
                <a:moveTo>
                  <a:pt x="267208" y="0"/>
                </a:moveTo>
                <a:lnTo>
                  <a:pt x="225526" y="5502"/>
                </a:lnTo>
                <a:lnTo>
                  <a:pt x="189929" y="28587"/>
                </a:lnTo>
                <a:lnTo>
                  <a:pt x="165480" y="76299"/>
                </a:lnTo>
                <a:lnTo>
                  <a:pt x="158760" y="120111"/>
                </a:lnTo>
                <a:lnTo>
                  <a:pt x="156706" y="146164"/>
                </a:lnTo>
                <a:lnTo>
                  <a:pt x="199186" y="146164"/>
                </a:lnTo>
                <a:lnTo>
                  <a:pt x="199918" y="136233"/>
                </a:lnTo>
                <a:lnTo>
                  <a:pt x="200781" y="125131"/>
                </a:lnTo>
                <a:lnTo>
                  <a:pt x="205570" y="85806"/>
                </a:lnTo>
                <a:lnTo>
                  <a:pt x="226467" y="38557"/>
                </a:lnTo>
                <a:lnTo>
                  <a:pt x="265261" y="22114"/>
                </a:lnTo>
                <a:lnTo>
                  <a:pt x="315754" y="22114"/>
                </a:lnTo>
                <a:lnTo>
                  <a:pt x="315297" y="21534"/>
                </a:lnTo>
                <a:lnTo>
                  <a:pt x="300940" y="10591"/>
                </a:lnTo>
                <a:lnTo>
                  <a:pt x="284678" y="3458"/>
                </a:lnTo>
                <a:lnTo>
                  <a:pt x="267208" y="0"/>
                </a:lnTo>
                <a:close/>
              </a:path>
              <a:path w="1440180" h="317500">
                <a:moveTo>
                  <a:pt x="315754" y="22114"/>
                </a:moveTo>
                <a:lnTo>
                  <a:pt x="265261" y="22114"/>
                </a:lnTo>
                <a:lnTo>
                  <a:pt x="279553" y="25768"/>
                </a:lnTo>
                <a:lnTo>
                  <a:pt x="292113" y="35145"/>
                </a:lnTo>
                <a:lnTo>
                  <a:pt x="299224" y="47939"/>
                </a:lnTo>
                <a:lnTo>
                  <a:pt x="300750" y="62376"/>
                </a:lnTo>
                <a:lnTo>
                  <a:pt x="296558" y="76682"/>
                </a:lnTo>
                <a:lnTo>
                  <a:pt x="290129" y="85806"/>
                </a:lnTo>
                <a:lnTo>
                  <a:pt x="281809" y="92638"/>
                </a:lnTo>
                <a:lnTo>
                  <a:pt x="272186" y="96715"/>
                </a:lnTo>
                <a:lnTo>
                  <a:pt x="261849" y="97574"/>
                </a:lnTo>
                <a:lnTo>
                  <a:pt x="275527" y="110814"/>
                </a:lnTo>
                <a:lnTo>
                  <a:pt x="291726" y="115279"/>
                </a:lnTo>
                <a:lnTo>
                  <a:pt x="308001" y="112231"/>
                </a:lnTo>
                <a:lnTo>
                  <a:pt x="321907" y="102933"/>
                </a:lnTo>
                <a:lnTo>
                  <a:pt x="332537" y="87349"/>
                </a:lnTo>
                <a:lnTo>
                  <a:pt x="336366" y="70273"/>
                </a:lnTo>
                <a:lnTo>
                  <a:pt x="334252" y="52900"/>
                </a:lnTo>
                <a:lnTo>
                  <a:pt x="327051" y="36423"/>
                </a:lnTo>
                <a:lnTo>
                  <a:pt x="315754" y="22114"/>
                </a:lnTo>
                <a:close/>
              </a:path>
              <a:path w="1440180" h="317500">
                <a:moveTo>
                  <a:pt x="1184314" y="161099"/>
                </a:moveTo>
                <a:lnTo>
                  <a:pt x="1160399" y="161099"/>
                </a:lnTo>
                <a:lnTo>
                  <a:pt x="1160399" y="313639"/>
                </a:lnTo>
                <a:lnTo>
                  <a:pt x="1184314" y="313639"/>
                </a:lnTo>
                <a:lnTo>
                  <a:pt x="1184314" y="161099"/>
                </a:lnTo>
                <a:close/>
              </a:path>
              <a:path w="1440180" h="317500">
                <a:moveTo>
                  <a:pt x="988467" y="161086"/>
                </a:moveTo>
                <a:lnTo>
                  <a:pt x="952208" y="161086"/>
                </a:lnTo>
                <a:lnTo>
                  <a:pt x="952208" y="313639"/>
                </a:lnTo>
                <a:lnTo>
                  <a:pt x="976122" y="313639"/>
                </a:lnTo>
                <a:lnTo>
                  <a:pt x="976122" y="251066"/>
                </a:lnTo>
                <a:lnTo>
                  <a:pt x="1008664" y="251066"/>
                </a:lnTo>
                <a:lnTo>
                  <a:pt x="1006437" y="248030"/>
                </a:lnTo>
                <a:lnTo>
                  <a:pt x="1014528" y="245961"/>
                </a:lnTo>
                <a:lnTo>
                  <a:pt x="1021692" y="242722"/>
                </a:lnTo>
                <a:lnTo>
                  <a:pt x="1027924" y="238311"/>
                </a:lnTo>
                <a:lnTo>
                  <a:pt x="1033222" y="232727"/>
                </a:lnTo>
                <a:lnTo>
                  <a:pt x="1033487" y="232321"/>
                </a:lnTo>
                <a:lnTo>
                  <a:pt x="976122" y="232321"/>
                </a:lnTo>
                <a:lnTo>
                  <a:pt x="976122" y="181152"/>
                </a:lnTo>
                <a:lnTo>
                  <a:pt x="1035585" y="181152"/>
                </a:lnTo>
                <a:lnTo>
                  <a:pt x="1034254" y="178883"/>
                </a:lnTo>
                <a:lnTo>
                  <a:pt x="1028053" y="172554"/>
                </a:lnTo>
                <a:lnTo>
                  <a:pt x="1020251" y="167532"/>
                </a:lnTo>
                <a:lnTo>
                  <a:pt x="1011055" y="163949"/>
                </a:lnTo>
                <a:lnTo>
                  <a:pt x="1000462" y="161801"/>
                </a:lnTo>
                <a:lnTo>
                  <a:pt x="988467" y="161086"/>
                </a:lnTo>
                <a:close/>
              </a:path>
              <a:path w="1440180" h="317500">
                <a:moveTo>
                  <a:pt x="1008664" y="251066"/>
                </a:moveTo>
                <a:lnTo>
                  <a:pt x="976122" y="251066"/>
                </a:lnTo>
                <a:lnTo>
                  <a:pt x="983133" y="251472"/>
                </a:lnTo>
                <a:lnTo>
                  <a:pt x="1025221" y="313639"/>
                </a:lnTo>
                <a:lnTo>
                  <a:pt x="1054570" y="313639"/>
                </a:lnTo>
                <a:lnTo>
                  <a:pt x="1008664" y="251066"/>
                </a:lnTo>
                <a:close/>
              </a:path>
              <a:path w="1440180" h="317500">
                <a:moveTo>
                  <a:pt x="1109231" y="182130"/>
                </a:moveTo>
                <a:lnTo>
                  <a:pt x="1085520" y="182130"/>
                </a:lnTo>
                <a:lnTo>
                  <a:pt x="1085520" y="313639"/>
                </a:lnTo>
                <a:lnTo>
                  <a:pt x="1109231" y="313639"/>
                </a:lnTo>
                <a:lnTo>
                  <a:pt x="1109231" y="182130"/>
                </a:lnTo>
                <a:close/>
              </a:path>
              <a:path w="1440180" h="317500">
                <a:moveTo>
                  <a:pt x="1035585" y="181152"/>
                </a:moveTo>
                <a:lnTo>
                  <a:pt x="982726" y="181152"/>
                </a:lnTo>
                <a:lnTo>
                  <a:pt x="998599" y="182733"/>
                </a:lnTo>
                <a:lnTo>
                  <a:pt x="1009943" y="187477"/>
                </a:lnTo>
                <a:lnTo>
                  <a:pt x="1016752" y="195383"/>
                </a:lnTo>
                <a:lnTo>
                  <a:pt x="1019023" y="206451"/>
                </a:lnTo>
                <a:lnTo>
                  <a:pt x="1016835" y="217763"/>
                </a:lnTo>
                <a:lnTo>
                  <a:pt x="1010270" y="225848"/>
                </a:lnTo>
                <a:lnTo>
                  <a:pt x="999328" y="230702"/>
                </a:lnTo>
                <a:lnTo>
                  <a:pt x="984009" y="232321"/>
                </a:lnTo>
                <a:lnTo>
                  <a:pt x="1033487" y="232321"/>
                </a:lnTo>
                <a:lnTo>
                  <a:pt x="1037163" y="226697"/>
                </a:lnTo>
                <a:lnTo>
                  <a:pt x="1039977" y="220095"/>
                </a:lnTo>
                <a:lnTo>
                  <a:pt x="1041664" y="212919"/>
                </a:lnTo>
                <a:lnTo>
                  <a:pt x="1042226" y="205168"/>
                </a:lnTo>
                <a:lnTo>
                  <a:pt x="1041340" y="195197"/>
                </a:lnTo>
                <a:lnTo>
                  <a:pt x="1038683" y="186432"/>
                </a:lnTo>
                <a:lnTo>
                  <a:pt x="1035585" y="181152"/>
                </a:lnTo>
                <a:close/>
              </a:path>
              <a:path w="1440180" h="317500">
                <a:moveTo>
                  <a:pt x="1145794" y="161086"/>
                </a:moveTo>
                <a:lnTo>
                  <a:pt x="1048855" y="161086"/>
                </a:lnTo>
                <a:lnTo>
                  <a:pt x="1048855" y="182130"/>
                </a:lnTo>
                <a:lnTo>
                  <a:pt x="1145794" y="182130"/>
                </a:lnTo>
                <a:lnTo>
                  <a:pt x="1145794" y="161086"/>
                </a:lnTo>
                <a:close/>
              </a:path>
              <a:path w="1440180" h="317500">
                <a:moveTo>
                  <a:pt x="633095" y="161086"/>
                </a:moveTo>
                <a:lnTo>
                  <a:pt x="605028" y="161086"/>
                </a:lnTo>
                <a:lnTo>
                  <a:pt x="648704" y="233222"/>
                </a:lnTo>
                <a:lnTo>
                  <a:pt x="598082" y="313639"/>
                </a:lnTo>
                <a:lnTo>
                  <a:pt x="625336" y="313639"/>
                </a:lnTo>
                <a:lnTo>
                  <a:pt x="662229" y="253936"/>
                </a:lnTo>
                <a:lnTo>
                  <a:pt x="688746" y="253936"/>
                </a:lnTo>
                <a:lnTo>
                  <a:pt x="675958" y="233298"/>
                </a:lnTo>
                <a:lnTo>
                  <a:pt x="688573" y="212851"/>
                </a:lnTo>
                <a:lnTo>
                  <a:pt x="662229" y="212851"/>
                </a:lnTo>
                <a:lnTo>
                  <a:pt x="633095" y="161086"/>
                </a:lnTo>
                <a:close/>
              </a:path>
              <a:path w="1440180" h="317500">
                <a:moveTo>
                  <a:pt x="688746" y="253936"/>
                </a:moveTo>
                <a:lnTo>
                  <a:pt x="662229" y="253936"/>
                </a:lnTo>
                <a:lnTo>
                  <a:pt x="698450" y="313639"/>
                </a:lnTo>
                <a:lnTo>
                  <a:pt x="725742" y="313639"/>
                </a:lnTo>
                <a:lnTo>
                  <a:pt x="688746" y="253936"/>
                </a:lnTo>
                <a:close/>
              </a:path>
              <a:path w="1440180" h="317500">
                <a:moveTo>
                  <a:pt x="720510" y="161086"/>
                </a:moveTo>
                <a:lnTo>
                  <a:pt x="692557" y="161086"/>
                </a:lnTo>
                <a:lnTo>
                  <a:pt x="662229" y="212851"/>
                </a:lnTo>
                <a:lnTo>
                  <a:pt x="688573" y="212851"/>
                </a:lnTo>
                <a:lnTo>
                  <a:pt x="720510" y="161086"/>
                </a:lnTo>
                <a:close/>
              </a:path>
              <a:path w="1440180" h="317500">
                <a:moveTo>
                  <a:pt x="771843" y="161086"/>
                </a:moveTo>
                <a:lnTo>
                  <a:pt x="738455" y="161086"/>
                </a:lnTo>
                <a:lnTo>
                  <a:pt x="738455" y="313639"/>
                </a:lnTo>
                <a:lnTo>
                  <a:pt x="762369" y="313639"/>
                </a:lnTo>
                <a:lnTo>
                  <a:pt x="762369" y="252755"/>
                </a:lnTo>
                <a:lnTo>
                  <a:pt x="776504" y="252755"/>
                </a:lnTo>
                <a:lnTo>
                  <a:pt x="816064" y="240550"/>
                </a:lnTo>
                <a:lnTo>
                  <a:pt x="823049" y="232321"/>
                </a:lnTo>
                <a:lnTo>
                  <a:pt x="762369" y="232321"/>
                </a:lnTo>
                <a:lnTo>
                  <a:pt x="762369" y="181521"/>
                </a:lnTo>
                <a:lnTo>
                  <a:pt x="822853" y="181521"/>
                </a:lnTo>
                <a:lnTo>
                  <a:pt x="815585" y="172245"/>
                </a:lnTo>
                <a:lnTo>
                  <a:pt x="797361" y="163875"/>
                </a:lnTo>
                <a:lnTo>
                  <a:pt x="771843" y="161086"/>
                </a:lnTo>
                <a:close/>
              </a:path>
              <a:path w="1440180" h="317500">
                <a:moveTo>
                  <a:pt x="822853" y="181521"/>
                </a:moveTo>
                <a:lnTo>
                  <a:pt x="770255" y="181521"/>
                </a:lnTo>
                <a:lnTo>
                  <a:pt x="785995" y="183078"/>
                </a:lnTo>
                <a:lnTo>
                  <a:pt x="797243" y="187747"/>
                </a:lnTo>
                <a:lnTo>
                  <a:pt x="803995" y="195526"/>
                </a:lnTo>
                <a:lnTo>
                  <a:pt x="806247" y="206413"/>
                </a:lnTo>
                <a:lnTo>
                  <a:pt x="804085" y="217747"/>
                </a:lnTo>
                <a:lnTo>
                  <a:pt x="797597" y="225844"/>
                </a:lnTo>
                <a:lnTo>
                  <a:pt x="786782" y="230701"/>
                </a:lnTo>
                <a:lnTo>
                  <a:pt x="771640" y="232321"/>
                </a:lnTo>
                <a:lnTo>
                  <a:pt x="823049" y="232321"/>
                </a:lnTo>
                <a:lnTo>
                  <a:pt x="826642" y="225755"/>
                </a:lnTo>
                <a:lnTo>
                  <a:pt x="829282" y="216401"/>
                </a:lnTo>
                <a:lnTo>
                  <a:pt x="830161" y="205739"/>
                </a:lnTo>
                <a:lnTo>
                  <a:pt x="826518" y="186198"/>
                </a:lnTo>
                <a:lnTo>
                  <a:pt x="822853" y="181521"/>
                </a:lnTo>
                <a:close/>
              </a:path>
              <a:path w="1440180" h="317500">
                <a:moveTo>
                  <a:pt x="588772" y="161086"/>
                </a:moveTo>
                <a:lnTo>
                  <a:pt x="505372" y="161086"/>
                </a:lnTo>
                <a:lnTo>
                  <a:pt x="505372" y="313639"/>
                </a:lnTo>
                <a:lnTo>
                  <a:pt x="588569" y="313639"/>
                </a:lnTo>
                <a:lnTo>
                  <a:pt x="588569" y="292392"/>
                </a:lnTo>
                <a:lnTo>
                  <a:pt x="529273" y="292392"/>
                </a:lnTo>
                <a:lnTo>
                  <a:pt x="529273" y="241998"/>
                </a:lnTo>
                <a:lnTo>
                  <a:pt x="586474" y="241998"/>
                </a:lnTo>
                <a:lnTo>
                  <a:pt x="586474" y="220954"/>
                </a:lnTo>
                <a:lnTo>
                  <a:pt x="529273" y="220954"/>
                </a:lnTo>
                <a:lnTo>
                  <a:pt x="529273" y="182130"/>
                </a:lnTo>
                <a:lnTo>
                  <a:pt x="588772" y="182130"/>
                </a:lnTo>
                <a:lnTo>
                  <a:pt x="588772" y="161086"/>
                </a:lnTo>
                <a:close/>
              </a:path>
              <a:path w="1440180" h="317500">
                <a:moveTo>
                  <a:pt x="929564" y="161086"/>
                </a:moveTo>
                <a:lnTo>
                  <a:pt x="846163" y="161086"/>
                </a:lnTo>
                <a:lnTo>
                  <a:pt x="846163" y="313639"/>
                </a:lnTo>
                <a:lnTo>
                  <a:pt x="929374" y="313639"/>
                </a:lnTo>
                <a:lnTo>
                  <a:pt x="929374" y="292392"/>
                </a:lnTo>
                <a:lnTo>
                  <a:pt x="870077" y="292392"/>
                </a:lnTo>
                <a:lnTo>
                  <a:pt x="870077" y="241998"/>
                </a:lnTo>
                <a:lnTo>
                  <a:pt x="927278" y="241998"/>
                </a:lnTo>
                <a:lnTo>
                  <a:pt x="927278" y="220954"/>
                </a:lnTo>
                <a:lnTo>
                  <a:pt x="870077" y="220954"/>
                </a:lnTo>
                <a:lnTo>
                  <a:pt x="870077" y="182130"/>
                </a:lnTo>
                <a:lnTo>
                  <a:pt x="929564" y="182130"/>
                </a:lnTo>
                <a:lnTo>
                  <a:pt x="929564" y="161086"/>
                </a:lnTo>
                <a:close/>
              </a:path>
              <a:path w="1440180" h="317500">
                <a:moveTo>
                  <a:pt x="403546" y="212458"/>
                </a:moveTo>
                <a:lnTo>
                  <a:pt x="371133" y="212458"/>
                </a:lnTo>
                <a:lnTo>
                  <a:pt x="475958" y="317309"/>
                </a:lnTo>
                <a:lnTo>
                  <a:pt x="475958" y="262064"/>
                </a:lnTo>
                <a:lnTo>
                  <a:pt x="453327" y="262064"/>
                </a:lnTo>
                <a:lnTo>
                  <a:pt x="403546" y="212458"/>
                </a:lnTo>
                <a:close/>
              </a:path>
              <a:path w="1440180" h="317500">
                <a:moveTo>
                  <a:pt x="348298" y="157403"/>
                </a:moveTo>
                <a:lnTo>
                  <a:pt x="348298" y="313639"/>
                </a:lnTo>
                <a:lnTo>
                  <a:pt x="371133" y="313639"/>
                </a:lnTo>
                <a:lnTo>
                  <a:pt x="371133" y="212458"/>
                </a:lnTo>
                <a:lnTo>
                  <a:pt x="403546" y="212458"/>
                </a:lnTo>
                <a:lnTo>
                  <a:pt x="348298" y="157403"/>
                </a:lnTo>
                <a:close/>
              </a:path>
              <a:path w="1440180" h="317500">
                <a:moveTo>
                  <a:pt x="475958" y="161086"/>
                </a:moveTo>
                <a:lnTo>
                  <a:pt x="453327" y="161086"/>
                </a:lnTo>
                <a:lnTo>
                  <a:pt x="453327" y="262064"/>
                </a:lnTo>
                <a:lnTo>
                  <a:pt x="475958" y="262064"/>
                </a:lnTo>
                <a:lnTo>
                  <a:pt x="475958" y="161086"/>
                </a:lnTo>
                <a:close/>
              </a:path>
            </a:pathLst>
          </a:custGeom>
          <a:solidFill>
            <a:srgbClr val="AB0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560512" y="1700808"/>
            <a:ext cx="2421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661">
              <a:spcBef>
                <a:spcPts val="92"/>
              </a:spcBef>
              <a:defRPr/>
            </a:pPr>
            <a:r>
              <a:rPr lang="ru-RU" spc="-23" dirty="0" smtClean="0">
                <a:solidFill>
                  <a:srgbClr val="6D6E71"/>
                </a:solidFill>
                <a:latin typeface="Arial"/>
                <a:cs typeface="Arial"/>
              </a:rPr>
              <a:t>СЕГОДНЯ </a:t>
            </a:r>
            <a:r>
              <a:rPr lang="ru-RU" dirty="0" smtClean="0">
                <a:solidFill>
                  <a:srgbClr val="6D6E71"/>
                </a:solidFill>
                <a:latin typeface="Arial"/>
                <a:cs typeface="Arial"/>
              </a:rPr>
              <a:t>И</a:t>
            </a:r>
            <a:r>
              <a:rPr lang="ru-RU" spc="-51" dirty="0" smtClean="0">
                <a:solidFill>
                  <a:srgbClr val="6D6E71"/>
                </a:solidFill>
                <a:latin typeface="Arial"/>
                <a:cs typeface="Arial"/>
              </a:rPr>
              <a:t> </a:t>
            </a:r>
            <a:r>
              <a:rPr lang="ru-RU" spc="-32" dirty="0" smtClean="0">
                <a:solidFill>
                  <a:srgbClr val="6D6E71"/>
                </a:solidFill>
                <a:latin typeface="Arial"/>
                <a:cs typeface="Arial"/>
              </a:rPr>
              <a:t>ВСЕГДА</a:t>
            </a:r>
            <a:endParaRPr lang="ru-RU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8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262148</TotalTime>
  <Words>7450</Words>
  <Application>Microsoft Office PowerPoint</Application>
  <PresentationFormat>Лист A4 (210x297 мм)</PresentationFormat>
  <Paragraphs>1627</Paragraphs>
  <Slides>96</Slides>
  <Notes>46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96</vt:i4>
      </vt:variant>
    </vt:vector>
  </HeadingPairs>
  <TitlesOfParts>
    <vt:vector size="98" baseType="lpstr"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Проблема квалификации: МПЗ или 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Упрощенный учет. Управленческие нужды</vt:lpstr>
      <vt:lpstr>       Упрощенный учет. Управленческие нужды</vt:lpstr>
      <vt:lpstr>       Упрощенный учет. Управленческие нужды</vt:lpstr>
      <vt:lpstr>       Операционный цикл</vt:lpstr>
      <vt:lpstr>        Операционный цикл</vt:lpstr>
      <vt:lpstr>        Операционный цикл</vt:lpstr>
      <vt:lpstr>       Объекты запасов</vt:lpstr>
      <vt:lpstr>       Объекты запасов</vt:lpstr>
      <vt:lpstr>       Объекты запасов</vt:lpstr>
      <vt:lpstr>Презентация PowerPoint</vt:lpstr>
      <vt:lpstr>Условия балансового, задачи забалансового учета</vt:lpstr>
      <vt:lpstr>Структура себестоимости</vt:lpstr>
      <vt:lpstr>Структура себестоимости</vt:lpstr>
      <vt:lpstr>Структура себестоимости.  Оценочные обязательства </vt:lpstr>
      <vt:lpstr>Структура себестоимости.  Оценочные обязательства </vt:lpstr>
      <vt:lpstr>Структура себестоимости. Проценты</vt:lpstr>
      <vt:lpstr>Структура себестоимости. Проценты</vt:lpstr>
      <vt:lpstr>Структура себестоимости. Оценка при сидках</vt:lpstr>
      <vt:lpstr>Структура себестоимости. Оценка при сидках</vt:lpstr>
      <vt:lpstr>Структура себестоимости. Оценка при сидках</vt:lpstr>
      <vt:lpstr>Себестоимость при отсрочке (рассрочке)</vt:lpstr>
      <vt:lpstr>       Себестоимость при отсрочке (рассрочке) </vt:lpstr>
      <vt:lpstr>       Себестоимость при отсрочке (рассрочке) </vt:lpstr>
      <vt:lpstr>       Себестоимость при отсрочке (рассрочке) </vt:lpstr>
      <vt:lpstr>       Себестоимость при неденежных расчетах</vt:lpstr>
      <vt:lpstr>Себестоимость при неденежных расчетах</vt:lpstr>
      <vt:lpstr>Презентация PowerPoint</vt:lpstr>
      <vt:lpstr> Себестоимость при неденежных расчетах</vt:lpstr>
      <vt:lpstr> Себестоимость при неденежных расчетах</vt:lpstr>
      <vt:lpstr>       Себестоимость при неденежных расчетах </vt:lpstr>
      <vt:lpstr> Себестоимость при неденежных расчетах</vt:lpstr>
      <vt:lpstr>       Себестоимость при неденежных расчетах </vt:lpstr>
      <vt:lpstr> Себестоимость запасов, внесенных в УК</vt:lpstr>
      <vt:lpstr> Себестоимость запасов, внесенных в УК</vt:lpstr>
      <vt:lpstr> Себестоимость запасов, внесенных в УК</vt:lpstr>
      <vt:lpstr> Себестоимость запасов, внесенных в УК</vt:lpstr>
      <vt:lpstr> Себестоимость запасов, внесенных в УК</vt:lpstr>
      <vt:lpstr> Себестоимость запасов, внесенных в УК</vt:lpstr>
      <vt:lpstr>Презентация PowerPoint</vt:lpstr>
      <vt:lpstr>Презентация PowerPoint</vt:lpstr>
      <vt:lpstr>Презентация PowerPoint</vt:lpstr>
      <vt:lpstr> Себестоимость оставшегося и извлеченного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Раскрытие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Rabinovich Almin</dc:creator>
  <cp:lastModifiedBy>ASUS</cp:lastModifiedBy>
  <cp:revision>1747</cp:revision>
  <dcterms:modified xsi:type="dcterms:W3CDTF">2020-07-20T06:37:53Z</dcterms:modified>
</cp:coreProperties>
</file>