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625" r:id="rId3"/>
    <p:sldId id="683" r:id="rId4"/>
    <p:sldId id="684" r:id="rId5"/>
    <p:sldId id="688" r:id="rId6"/>
    <p:sldId id="685" r:id="rId7"/>
    <p:sldId id="686" r:id="rId8"/>
    <p:sldId id="687" r:id="rId9"/>
    <p:sldId id="690" r:id="rId10"/>
    <p:sldId id="691" r:id="rId11"/>
    <p:sldId id="692" r:id="rId12"/>
    <p:sldId id="693" r:id="rId13"/>
    <p:sldId id="694" r:id="rId14"/>
    <p:sldId id="695" r:id="rId15"/>
    <p:sldId id="696" r:id="rId16"/>
    <p:sldId id="697" r:id="rId17"/>
    <p:sldId id="698" r:id="rId18"/>
    <p:sldId id="699" r:id="rId19"/>
    <p:sldId id="700" r:id="rId20"/>
    <p:sldId id="701" r:id="rId21"/>
    <p:sldId id="702" r:id="rId22"/>
    <p:sldId id="703" r:id="rId23"/>
    <p:sldId id="704" r:id="rId24"/>
    <p:sldId id="705" r:id="rId25"/>
    <p:sldId id="706" r:id="rId26"/>
    <p:sldId id="707" r:id="rId27"/>
    <p:sldId id="708" r:id="rId28"/>
    <p:sldId id="709" r:id="rId29"/>
    <p:sldId id="710" r:id="rId30"/>
    <p:sldId id="711" r:id="rId31"/>
    <p:sldId id="712" r:id="rId32"/>
    <p:sldId id="713" r:id="rId33"/>
    <p:sldId id="714" r:id="rId34"/>
    <p:sldId id="715" r:id="rId35"/>
    <p:sldId id="716" r:id="rId36"/>
    <p:sldId id="717" r:id="rId37"/>
    <p:sldId id="718" r:id="rId38"/>
    <p:sldId id="719" r:id="rId39"/>
    <p:sldId id="720" r:id="rId40"/>
    <p:sldId id="721" r:id="rId41"/>
    <p:sldId id="284" r:id="rId42"/>
  </p:sldIdLst>
  <p:sldSz cx="9906000" cy="6858000" type="A4"/>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4D68BF"/>
    <a:srgbClr val="416BF1"/>
    <a:srgbClr val="3366FF"/>
    <a:srgbClr val="6699FF"/>
    <a:srgbClr val="9999FF"/>
    <a:srgbClr val="9FCDF3"/>
    <a:srgbClr val="333399"/>
    <a:srgbClr val="0099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9" autoAdjust="0"/>
    <p:restoredTop sz="94660"/>
  </p:normalViewPr>
  <p:slideViewPr>
    <p:cSldViewPr>
      <p:cViewPr varScale="1">
        <p:scale>
          <a:sx n="84" d="100"/>
          <a:sy n="84" d="100"/>
        </p:scale>
        <p:origin x="1042" y="8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6"/>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294A430-FF52-4A36-B072-239131880026}" type="datetimeFigureOut">
              <a:rPr lang="ru-RU" smtClean="0"/>
              <a:pPr/>
              <a:t>16.07.2020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A131C9-9575-4CE3-AE61-3B5128128F21}" type="slidenum">
              <a:rPr lang="ru-RU" smtClean="0"/>
              <a:pPr/>
              <a:t>‹#›</a:t>
            </a:fld>
            <a:endParaRPr lang="ru-RU"/>
          </a:p>
        </p:txBody>
      </p:sp>
    </p:spTree>
    <p:extLst>
      <p:ext uri="{BB962C8B-B14F-4D97-AF65-F5344CB8AC3E}">
        <p14:creationId xmlns:p14="http://schemas.microsoft.com/office/powerpoint/2010/main" val="2507945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94A430-FF52-4A36-B072-239131880026}" type="datetimeFigureOut">
              <a:rPr lang="ru-RU" smtClean="0"/>
              <a:pPr/>
              <a:t>16.07.2020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A131C9-9575-4CE3-AE61-3B5128128F21}" type="slidenum">
              <a:rPr lang="ru-RU" smtClean="0"/>
              <a:pPr/>
              <a:t>‹#›</a:t>
            </a:fld>
            <a:endParaRPr lang="ru-RU"/>
          </a:p>
        </p:txBody>
      </p:sp>
    </p:spTree>
    <p:extLst>
      <p:ext uri="{BB962C8B-B14F-4D97-AF65-F5344CB8AC3E}">
        <p14:creationId xmlns:p14="http://schemas.microsoft.com/office/powerpoint/2010/main" val="164168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39"/>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39"/>
            <a:ext cx="65214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94A430-FF52-4A36-B072-239131880026}" type="datetimeFigureOut">
              <a:rPr lang="ru-RU" smtClean="0"/>
              <a:pPr/>
              <a:t>16.07.2020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A131C9-9575-4CE3-AE61-3B5128128F21}" type="slidenum">
              <a:rPr lang="ru-RU" smtClean="0"/>
              <a:pPr/>
              <a:t>‹#›</a:t>
            </a:fld>
            <a:endParaRPr lang="ru-RU"/>
          </a:p>
        </p:txBody>
      </p:sp>
    </p:spTree>
    <p:extLst>
      <p:ext uri="{BB962C8B-B14F-4D97-AF65-F5344CB8AC3E}">
        <p14:creationId xmlns:p14="http://schemas.microsoft.com/office/powerpoint/2010/main" val="187312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294A430-FF52-4A36-B072-239131880026}" type="datetimeFigureOut">
              <a:rPr lang="ru-RU" smtClean="0"/>
              <a:pPr/>
              <a:t>16.07.2020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A131C9-9575-4CE3-AE61-3B5128128F21}" type="slidenum">
              <a:rPr lang="ru-RU" smtClean="0"/>
              <a:pPr/>
              <a:t>‹#›</a:t>
            </a:fld>
            <a:endParaRPr lang="ru-RU"/>
          </a:p>
        </p:txBody>
      </p:sp>
    </p:spTree>
    <p:extLst>
      <p:ext uri="{BB962C8B-B14F-4D97-AF65-F5344CB8AC3E}">
        <p14:creationId xmlns:p14="http://schemas.microsoft.com/office/powerpoint/2010/main" val="1157315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1"/>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294A430-FF52-4A36-B072-239131880026}" type="datetimeFigureOut">
              <a:rPr lang="ru-RU" smtClean="0"/>
              <a:pPr/>
              <a:t>16.07.2020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A131C9-9575-4CE3-AE61-3B5128128F21}" type="slidenum">
              <a:rPr lang="ru-RU" smtClean="0"/>
              <a:pPr/>
              <a:t>‹#›</a:t>
            </a:fld>
            <a:endParaRPr lang="ru-RU"/>
          </a:p>
        </p:txBody>
      </p:sp>
    </p:spTree>
    <p:extLst>
      <p:ext uri="{BB962C8B-B14F-4D97-AF65-F5344CB8AC3E}">
        <p14:creationId xmlns:p14="http://schemas.microsoft.com/office/powerpoint/2010/main" val="3707109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294A430-FF52-4A36-B072-239131880026}" type="datetimeFigureOut">
              <a:rPr lang="ru-RU" smtClean="0"/>
              <a:pPr/>
              <a:t>16.07.2020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A131C9-9575-4CE3-AE61-3B5128128F21}" type="slidenum">
              <a:rPr lang="ru-RU" smtClean="0"/>
              <a:pPr/>
              <a:t>‹#›</a:t>
            </a:fld>
            <a:endParaRPr lang="ru-RU"/>
          </a:p>
        </p:txBody>
      </p:sp>
    </p:spTree>
    <p:extLst>
      <p:ext uri="{BB962C8B-B14F-4D97-AF65-F5344CB8AC3E}">
        <p14:creationId xmlns:p14="http://schemas.microsoft.com/office/powerpoint/2010/main" val="2127721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294A430-FF52-4A36-B072-239131880026}" type="datetimeFigureOut">
              <a:rPr lang="ru-RU" smtClean="0"/>
              <a:pPr/>
              <a:t>16.07.2020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9A131C9-9575-4CE3-AE61-3B5128128F21}" type="slidenum">
              <a:rPr lang="ru-RU" smtClean="0"/>
              <a:pPr/>
              <a:t>‹#›</a:t>
            </a:fld>
            <a:endParaRPr lang="ru-RU"/>
          </a:p>
        </p:txBody>
      </p:sp>
    </p:spTree>
    <p:extLst>
      <p:ext uri="{BB962C8B-B14F-4D97-AF65-F5344CB8AC3E}">
        <p14:creationId xmlns:p14="http://schemas.microsoft.com/office/powerpoint/2010/main" val="979188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294A430-FF52-4A36-B072-239131880026}" type="datetimeFigureOut">
              <a:rPr lang="ru-RU" smtClean="0"/>
              <a:pPr/>
              <a:t>16.07.2020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9A131C9-9575-4CE3-AE61-3B5128128F21}" type="slidenum">
              <a:rPr lang="ru-RU" smtClean="0"/>
              <a:pPr/>
              <a:t>‹#›</a:t>
            </a:fld>
            <a:endParaRPr lang="ru-RU"/>
          </a:p>
        </p:txBody>
      </p:sp>
    </p:spTree>
    <p:extLst>
      <p:ext uri="{BB962C8B-B14F-4D97-AF65-F5344CB8AC3E}">
        <p14:creationId xmlns:p14="http://schemas.microsoft.com/office/powerpoint/2010/main" val="3361350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94A430-FF52-4A36-B072-239131880026}" type="datetimeFigureOut">
              <a:rPr lang="ru-RU" smtClean="0"/>
              <a:pPr/>
              <a:t>16.07.2020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9A131C9-9575-4CE3-AE61-3B5128128F21}" type="slidenum">
              <a:rPr lang="ru-RU" smtClean="0"/>
              <a:pPr/>
              <a:t>‹#›</a:t>
            </a:fld>
            <a:endParaRPr lang="ru-RU"/>
          </a:p>
        </p:txBody>
      </p:sp>
    </p:spTree>
    <p:extLst>
      <p:ext uri="{BB962C8B-B14F-4D97-AF65-F5344CB8AC3E}">
        <p14:creationId xmlns:p14="http://schemas.microsoft.com/office/powerpoint/2010/main" val="2058856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294A430-FF52-4A36-B072-239131880026}" type="datetimeFigureOut">
              <a:rPr lang="ru-RU" smtClean="0"/>
              <a:pPr/>
              <a:t>16.07.2020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A131C9-9575-4CE3-AE61-3B5128128F21}" type="slidenum">
              <a:rPr lang="ru-RU" smtClean="0"/>
              <a:pPr/>
              <a:t>‹#›</a:t>
            </a:fld>
            <a:endParaRPr lang="ru-RU"/>
          </a:p>
        </p:txBody>
      </p:sp>
    </p:spTree>
    <p:extLst>
      <p:ext uri="{BB962C8B-B14F-4D97-AF65-F5344CB8AC3E}">
        <p14:creationId xmlns:p14="http://schemas.microsoft.com/office/powerpoint/2010/main" val="128905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294A430-FF52-4A36-B072-239131880026}" type="datetimeFigureOut">
              <a:rPr lang="ru-RU" smtClean="0"/>
              <a:pPr/>
              <a:t>16.07.2020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A131C9-9575-4CE3-AE61-3B5128128F21}" type="slidenum">
              <a:rPr lang="ru-RU" smtClean="0"/>
              <a:pPr/>
              <a:t>‹#›</a:t>
            </a:fld>
            <a:endParaRPr lang="ru-RU"/>
          </a:p>
        </p:txBody>
      </p:sp>
    </p:spTree>
    <p:extLst>
      <p:ext uri="{BB962C8B-B14F-4D97-AF65-F5344CB8AC3E}">
        <p14:creationId xmlns:p14="http://schemas.microsoft.com/office/powerpoint/2010/main" val="1353649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4A430-FF52-4A36-B072-239131880026}" type="datetimeFigureOut">
              <a:rPr lang="ru-RU" smtClean="0"/>
              <a:pPr/>
              <a:t>16.07.2020</a:t>
            </a:fld>
            <a:endParaRPr lang="ru-RU"/>
          </a:p>
        </p:txBody>
      </p:sp>
      <p:sp>
        <p:nvSpPr>
          <p:cNvPr id="5" name="Нижний колонтитул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131C9-9575-4CE3-AE61-3B5128128F21}" type="slidenum">
              <a:rPr lang="ru-RU" smtClean="0"/>
              <a:pPr/>
              <a:t>‹#›</a:t>
            </a:fld>
            <a:endParaRPr lang="ru-RU"/>
          </a:p>
        </p:txBody>
      </p:sp>
    </p:spTree>
    <p:extLst>
      <p:ext uri="{BB962C8B-B14F-4D97-AF65-F5344CB8AC3E}">
        <p14:creationId xmlns:p14="http://schemas.microsoft.com/office/powerpoint/2010/main" val="2291095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hyperlink" Target="mailto:info@vektorr.ru"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www.vektorr.ru/" TargetMode="External"/><Relationship Id="rId5" Type="http://schemas.openxmlformats.org/officeDocument/2006/relationships/hyperlink" Target="mailto:Efremova@vektorr.ru" TargetMode="External"/><Relationship Id="rId4" Type="http://schemas.openxmlformats.org/officeDocument/2006/relationships/hyperlink" Target="mailto:ask@ask-consulting.ru" TargetMode="Externa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l="6885" b="10417"/>
          <a:stretch/>
        </p:blipFill>
        <p:spPr>
          <a:xfrm>
            <a:off x="0" y="-1"/>
            <a:ext cx="9905999" cy="6893891"/>
          </a:xfrm>
          <a:prstGeom prst="rect">
            <a:avLst/>
          </a:prstGeom>
        </p:spPr>
      </p:pic>
      <p:sp>
        <p:nvSpPr>
          <p:cNvPr id="4" name="Прямоугольник 3"/>
          <p:cNvSpPr/>
          <p:nvPr/>
        </p:nvSpPr>
        <p:spPr>
          <a:xfrm>
            <a:off x="992560" y="2500306"/>
            <a:ext cx="7712489" cy="1351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sz="2400" cap="small" spc="100" dirty="0" err="1" smtClean="0">
                <a:solidFill>
                  <a:srgbClr val="003399"/>
                </a:solidFill>
                <a:effectLst>
                  <a:outerShdw blurRad="38100" dist="38100" dir="2700000" algn="tl">
                    <a:srgbClr val="000000">
                      <a:alpha val="43137"/>
                    </a:srgbClr>
                  </a:outerShdw>
                </a:effectLst>
                <a:latin typeface="Arial" pitchFamily="34" charset="0"/>
                <a:cs typeface="Arial" pitchFamily="34" charset="0"/>
              </a:rPr>
              <a:t>аудиторско-</a:t>
            </a:r>
            <a:r>
              <a:rPr lang="ru-RU" sz="2400" cap="small" dirty="0" err="1" smtClean="0">
                <a:solidFill>
                  <a:srgbClr val="003399"/>
                </a:solidFill>
                <a:effectLst>
                  <a:outerShdw blurRad="38100" dist="38100" dir="2700000" algn="tl">
                    <a:srgbClr val="000000">
                      <a:alpha val="43137"/>
                    </a:srgbClr>
                  </a:outerShdw>
                </a:effectLst>
                <a:latin typeface="Arial" pitchFamily="34" charset="0"/>
                <a:cs typeface="Arial" pitchFamily="34" charset="0"/>
              </a:rPr>
              <a:t>консультационная</a:t>
            </a:r>
            <a:r>
              <a:rPr lang="ru-RU" sz="2400" cap="small"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 группа  </a:t>
            </a:r>
            <a:endParaRPr lang="ru-RU" sz="2400" cap="small" dirty="0">
              <a:solidFill>
                <a:srgbClr val="003399"/>
              </a:solidFill>
              <a:effectLst>
                <a:outerShdw blurRad="38100" dist="38100" dir="2700000" algn="tl">
                  <a:srgbClr val="000000">
                    <a:alpha val="43137"/>
                  </a:srgbClr>
                </a:outerShdw>
              </a:effectLst>
              <a:latin typeface="Arial" pitchFamily="34" charset="0"/>
              <a:cs typeface="Arial" pitchFamily="34" charset="0"/>
            </a:endParaRPr>
          </a:p>
          <a:p>
            <a:r>
              <a:rPr lang="ru-RU" sz="2800" spc="90" dirty="0" smtClean="0">
                <a:solidFill>
                  <a:srgbClr val="003399"/>
                </a:solidFill>
                <a:effectLst>
                  <a:outerShdw blurRad="38100" dist="38100" dir="2700000" algn="tl">
                    <a:srgbClr val="000000">
                      <a:alpha val="43137"/>
                    </a:srgbClr>
                  </a:outerShdw>
                </a:effectLst>
                <a:latin typeface="Arial" pitchFamily="34" charset="0"/>
                <a:cs typeface="Arial" pitchFamily="34" charset="0"/>
              </a:rPr>
              <a:t>«ВЕКТОР РАЗВИТИЯ»</a:t>
            </a:r>
            <a:endParaRPr lang="ru-RU" sz="2800" spc="90" dirty="0">
              <a:solidFill>
                <a:srgbClr val="003399"/>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9238" y="620688"/>
            <a:ext cx="2156155" cy="886054"/>
          </a:xfrm>
          <a:prstGeom prst="rect">
            <a:avLst/>
          </a:prstGeom>
        </p:spPr>
      </p:pic>
      <p:sp>
        <p:nvSpPr>
          <p:cNvPr id="10" name="Прямоугольник 9"/>
          <p:cNvSpPr/>
          <p:nvPr/>
        </p:nvSpPr>
        <p:spPr>
          <a:xfrm>
            <a:off x="2169768" y="6168724"/>
            <a:ext cx="7103712" cy="47498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sz="1400" dirty="0" smtClean="0">
                <a:solidFill>
                  <a:srgbClr val="003399"/>
                </a:solidFill>
                <a:latin typeface="Arial" pitchFamily="34" charset="0"/>
                <a:cs typeface="Arial" pitchFamily="34" charset="0"/>
              </a:rPr>
              <a:t>г. Москва, </a:t>
            </a:r>
            <a:r>
              <a:rPr lang="ru-RU" sz="1400" dirty="0" err="1" smtClean="0">
                <a:solidFill>
                  <a:srgbClr val="003399"/>
                </a:solidFill>
                <a:latin typeface="Arial" pitchFamily="34" charset="0"/>
                <a:cs typeface="Arial" pitchFamily="34" charset="0"/>
              </a:rPr>
              <a:t>ПравоТЭК</a:t>
            </a:r>
            <a:r>
              <a:rPr lang="ru-RU" sz="1400" dirty="0" smtClean="0">
                <a:solidFill>
                  <a:srgbClr val="003399"/>
                </a:solidFill>
                <a:latin typeface="Arial" pitchFamily="34" charset="0"/>
                <a:cs typeface="Arial" pitchFamily="34" charset="0"/>
              </a:rPr>
              <a:t>, 16 июля 2020 г.</a:t>
            </a:r>
            <a:endParaRPr lang="ru-RU" sz="1400" spc="50" dirty="0">
              <a:solidFill>
                <a:srgbClr val="003399"/>
              </a:solidFill>
              <a:latin typeface="Arial" pitchFamily="34" charset="0"/>
              <a:cs typeface="Arial" pitchFamily="34" charset="0"/>
            </a:endParaRPr>
          </a:p>
        </p:txBody>
      </p:sp>
      <p:sp>
        <p:nvSpPr>
          <p:cNvPr id="11" name="Прямоугольник 10"/>
          <p:cNvSpPr/>
          <p:nvPr/>
        </p:nvSpPr>
        <p:spPr>
          <a:xfrm>
            <a:off x="992560" y="3501008"/>
            <a:ext cx="8352928"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ru-RU" sz="3200" b="1" dirty="0" smtClean="0">
                <a:solidFill>
                  <a:srgbClr val="003399"/>
                </a:solidFill>
              </a:rPr>
              <a:t>Проекты Федеральных стандартов бухгалтерского учета:</a:t>
            </a:r>
            <a:br>
              <a:rPr lang="ru-RU" sz="3200" b="1" dirty="0" smtClean="0">
                <a:solidFill>
                  <a:srgbClr val="003399"/>
                </a:solidFill>
              </a:rPr>
            </a:br>
            <a:r>
              <a:rPr lang="ru-RU" sz="4000" b="1" dirty="0" smtClean="0">
                <a:solidFill>
                  <a:srgbClr val="003399"/>
                </a:solidFill>
              </a:rPr>
              <a:t>ФСБУ </a:t>
            </a:r>
            <a:r>
              <a:rPr lang="ru-RU" sz="4000" b="1" dirty="0" smtClean="0">
                <a:solidFill>
                  <a:srgbClr val="003399"/>
                </a:solidFill>
              </a:rPr>
              <a:t>«Незавершенные капитальные вложения»</a:t>
            </a:r>
            <a:endParaRPr lang="ru-RU" sz="4000" dirty="0" smtClean="0">
              <a:solidFill>
                <a:srgbClr val="003399"/>
              </a:solidFill>
            </a:endParaRPr>
          </a:p>
        </p:txBody>
      </p:sp>
    </p:spTree>
    <p:extLst>
      <p:ext uri="{BB962C8B-B14F-4D97-AF65-F5344CB8AC3E}">
        <p14:creationId xmlns:p14="http://schemas.microsoft.com/office/powerpoint/2010/main" val="2605423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2. Оценка при признании</a:t>
            </a:r>
            <a:endParaRPr lang="ru-RU" sz="2400" b="1" dirty="0" smtClean="0">
              <a:solidFill>
                <a:srgbClr val="003399"/>
              </a:solidFill>
            </a:endParaRPr>
          </a:p>
          <a:p>
            <a:pPr lvl="0"/>
            <a:r>
              <a:rPr lang="ru-RU" sz="2800" dirty="0" smtClean="0"/>
              <a:t>К </a:t>
            </a:r>
            <a:r>
              <a:rPr lang="ru-RU" sz="2800" dirty="0"/>
              <a:t>затратам, формирующим стоимость незавершенных капитальных вложений, в частности, относятся </a:t>
            </a:r>
            <a:r>
              <a:rPr lang="ru-RU" sz="2800" dirty="0" smtClean="0"/>
              <a:t>затраты:</a:t>
            </a:r>
            <a:endParaRPr lang="ru-RU" sz="2800" dirty="0"/>
          </a:p>
          <a:p>
            <a:pPr marL="457200" lvl="0" indent="-457200">
              <a:buFont typeface="Arial" panose="020B0604020202020204" pitchFamily="34" charset="0"/>
              <a:buChar char="•"/>
            </a:pPr>
            <a:r>
              <a:rPr lang="ru-RU" sz="2800" dirty="0" smtClean="0"/>
              <a:t>приобретение </a:t>
            </a:r>
            <a:r>
              <a:rPr lang="ru-RU" sz="2800" dirty="0"/>
              <a:t>сырья, материалов, комплектующих, запчастей, запасных компонентов и других аналогичных объектов, необходимых для создания, улучшения, восстановления </a:t>
            </a:r>
            <a:r>
              <a:rPr lang="ru-RU" sz="2800" dirty="0" err="1"/>
              <a:t>внеоборотных</a:t>
            </a:r>
            <a:r>
              <a:rPr lang="ru-RU" sz="2800" dirty="0"/>
              <a:t> материальных активов;</a:t>
            </a:r>
          </a:p>
          <a:p>
            <a:pPr marL="457200" lvl="0" indent="-457200">
              <a:buFont typeface="Arial" panose="020B0604020202020204" pitchFamily="34" charset="0"/>
              <a:buChar char="•"/>
            </a:pPr>
            <a:r>
              <a:rPr lang="ru-RU" sz="2800" dirty="0"/>
              <a:t>строительство, сооружение, изготовление </a:t>
            </a:r>
            <a:r>
              <a:rPr lang="ru-RU" sz="2800" dirty="0" err="1"/>
              <a:t>внеоборотных</a:t>
            </a:r>
            <a:r>
              <a:rPr lang="ru-RU" sz="2800" dirty="0"/>
              <a:t> материальных активов</a:t>
            </a:r>
            <a:r>
              <a:rPr lang="ru-RU" sz="2800" dirty="0" smtClean="0"/>
              <a:t>;</a:t>
            </a:r>
            <a:endParaRPr lang="ru-RU" sz="2800" dirty="0"/>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10</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1648212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2. Оценка при признании</a:t>
            </a:r>
            <a:endParaRPr lang="ru-RU" sz="2400" b="1" dirty="0" smtClean="0">
              <a:solidFill>
                <a:srgbClr val="003399"/>
              </a:solidFill>
            </a:endParaRPr>
          </a:p>
          <a:p>
            <a:pPr lvl="0"/>
            <a:r>
              <a:rPr lang="ru-RU" sz="2800" dirty="0" smtClean="0"/>
              <a:t>К </a:t>
            </a:r>
            <a:r>
              <a:rPr lang="ru-RU" sz="2800" dirty="0"/>
              <a:t>затратам, формирующим стоимость незавершенных капитальных вложений, в частности, относятся </a:t>
            </a:r>
            <a:r>
              <a:rPr lang="ru-RU" sz="2800" dirty="0" smtClean="0"/>
              <a:t>затраты:</a:t>
            </a:r>
            <a:endParaRPr lang="ru-RU" sz="2800" dirty="0"/>
          </a:p>
          <a:p>
            <a:pPr marL="457200" lvl="0" indent="-457200">
              <a:buFont typeface="Arial" panose="020B0604020202020204" pitchFamily="34" charset="0"/>
              <a:buChar char="•"/>
            </a:pPr>
            <a:r>
              <a:rPr lang="ru-RU" sz="2800" dirty="0" smtClean="0"/>
              <a:t>затраты </a:t>
            </a:r>
            <a:r>
              <a:rPr lang="ru-RU" sz="2800" dirty="0"/>
              <a:t>на программное обеспечение, необходимое для осуществления капитальных вложений, за исключением случаев его признания в качестве нематериальных активов;</a:t>
            </a:r>
          </a:p>
          <a:p>
            <a:pPr marL="457200" lvl="0" indent="-457200">
              <a:buFont typeface="Arial" panose="020B0604020202020204" pitchFamily="34" charset="0"/>
              <a:buChar char="•"/>
            </a:pPr>
            <a:r>
              <a:rPr lang="ru-RU" sz="2800" dirty="0"/>
              <a:t>подготовку территории под строительство </a:t>
            </a:r>
            <a:r>
              <a:rPr lang="ru-RU" sz="2800" dirty="0" err="1"/>
              <a:t>внеоборотных</a:t>
            </a:r>
            <a:r>
              <a:rPr lang="ru-RU" sz="2800" dirty="0"/>
              <a:t> материальных активов, включая снос расположенных на ней строений (за исключением сноса объектов, признававшихся ранее активами организации</a:t>
            </a:r>
            <a:r>
              <a:rPr lang="ru-RU" sz="2800" dirty="0" smtClean="0"/>
              <a:t>);</a:t>
            </a:r>
            <a:endParaRPr lang="ru-RU" sz="3600" dirty="0">
              <a:solidFill>
                <a:srgbClr val="003399"/>
              </a:solidFill>
            </a:endParaRPr>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11</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2935562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2. Оценка при признании</a:t>
            </a:r>
            <a:endParaRPr lang="ru-RU" sz="2400" b="1" dirty="0" smtClean="0">
              <a:solidFill>
                <a:srgbClr val="003399"/>
              </a:solidFill>
            </a:endParaRPr>
          </a:p>
          <a:p>
            <a:pPr lvl="0"/>
            <a:r>
              <a:rPr lang="ru-RU" sz="2800" dirty="0" smtClean="0"/>
              <a:t>К </a:t>
            </a:r>
            <a:r>
              <a:rPr lang="ru-RU" sz="2800" dirty="0"/>
              <a:t>затратам, формирующим стоимость незавершенных капитальных вложений, в частности, относятся </a:t>
            </a:r>
            <a:r>
              <a:rPr lang="ru-RU" sz="2800" dirty="0" smtClean="0"/>
              <a:t>затраты:</a:t>
            </a:r>
            <a:endParaRPr lang="ru-RU" sz="2800" dirty="0"/>
          </a:p>
          <a:p>
            <a:pPr marL="457200" lvl="0" indent="-457200">
              <a:buFont typeface="Arial" panose="020B0604020202020204" pitchFamily="34" charset="0"/>
              <a:buChar char="•"/>
            </a:pPr>
            <a:r>
              <a:rPr lang="ru-RU" sz="2800" dirty="0" smtClean="0"/>
              <a:t>подготовку </a:t>
            </a:r>
            <a:r>
              <a:rPr lang="ru-RU" sz="2800" dirty="0"/>
              <a:t>необходимой проектной, рабочей и прочей технической документации (архитектурных проектов, технических заключений, разрешений и др.);</a:t>
            </a:r>
          </a:p>
          <a:p>
            <a:pPr marL="457200" lvl="0" indent="-457200">
              <a:buFont typeface="Arial" panose="020B0604020202020204" pitchFamily="34" charset="0"/>
              <a:buChar char="•"/>
            </a:pPr>
            <a:r>
              <a:rPr lang="ru-RU" sz="2800" dirty="0"/>
              <a:t>осуществление авторского надзора;</a:t>
            </a:r>
          </a:p>
          <a:p>
            <a:pPr marL="457200" lvl="0" indent="-457200">
              <a:buFont typeface="Arial" panose="020B0604020202020204" pitchFamily="34" charset="0"/>
              <a:buChar char="•"/>
            </a:pPr>
            <a:r>
              <a:rPr lang="ru-RU" sz="2800" dirty="0"/>
              <a:t>монтаж, установку </a:t>
            </a:r>
            <a:r>
              <a:rPr lang="ru-RU" sz="2800" dirty="0" err="1"/>
              <a:t>внеоборотных</a:t>
            </a:r>
            <a:r>
              <a:rPr lang="ru-RU" sz="2800" dirty="0"/>
              <a:t> материальных активов</a:t>
            </a:r>
            <a:r>
              <a:rPr lang="ru-RU" sz="2800" dirty="0" smtClean="0"/>
              <a:t>;</a:t>
            </a:r>
            <a:endParaRPr lang="ru-RU" sz="2800" dirty="0"/>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12</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2853142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2. Оценка при признании</a:t>
            </a:r>
            <a:endParaRPr lang="ru-RU" sz="2400" b="1" dirty="0" smtClean="0">
              <a:solidFill>
                <a:srgbClr val="003399"/>
              </a:solidFill>
            </a:endParaRPr>
          </a:p>
          <a:p>
            <a:pPr lvl="0"/>
            <a:r>
              <a:rPr lang="ru-RU" sz="2800" dirty="0" smtClean="0"/>
              <a:t>К </a:t>
            </a:r>
            <a:r>
              <a:rPr lang="ru-RU" sz="2800" dirty="0"/>
              <a:t>затратам, формирующим стоимость незавершенных капитальных вложений, в частности, относятся </a:t>
            </a:r>
            <a:r>
              <a:rPr lang="ru-RU" sz="2800" dirty="0" smtClean="0"/>
              <a:t>затраты:</a:t>
            </a:r>
            <a:endParaRPr lang="ru-RU" sz="2800" dirty="0"/>
          </a:p>
          <a:p>
            <a:pPr marL="457200" lvl="0" indent="-457200">
              <a:buFont typeface="Arial" panose="020B0604020202020204" pitchFamily="34" charset="0"/>
              <a:buChar char="•"/>
            </a:pPr>
            <a:r>
              <a:rPr lang="ru-RU" sz="2800" dirty="0" smtClean="0"/>
              <a:t>достройку</a:t>
            </a:r>
            <a:r>
              <a:rPr lang="ru-RU" sz="2800" dirty="0"/>
              <a:t>, доработку, дооборудование, модификацию, модернизацию, реконструкцию, ремонт, техобслуживание, техосмотр и иные аналогичные действия с </a:t>
            </a:r>
            <a:r>
              <a:rPr lang="ru-RU" sz="2800" dirty="0" err="1"/>
              <a:t>внеоборотным</a:t>
            </a:r>
            <a:r>
              <a:rPr lang="ru-RU" sz="2800" dirty="0"/>
              <a:t> материальным активом, улучшающие его функциональные качества и (или) обеспечивающие возможность его использования на следующий продолжительный период</a:t>
            </a:r>
            <a:r>
              <a:rPr lang="ru-RU" sz="2800" dirty="0" smtClean="0"/>
              <a:t>;</a:t>
            </a:r>
            <a:endParaRPr lang="ru-RU" sz="2800" dirty="0"/>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13</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584839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2. Оценка при признании</a:t>
            </a:r>
            <a:endParaRPr lang="ru-RU" sz="2400" b="1" dirty="0" smtClean="0">
              <a:solidFill>
                <a:srgbClr val="003399"/>
              </a:solidFill>
            </a:endParaRPr>
          </a:p>
          <a:p>
            <a:pPr lvl="0"/>
            <a:r>
              <a:rPr lang="ru-RU" sz="2800" dirty="0" smtClean="0"/>
              <a:t>К </a:t>
            </a:r>
            <a:r>
              <a:rPr lang="ru-RU" sz="2800" dirty="0"/>
              <a:t>затратам, формирующим стоимость незавершенных капитальных вложений, в частности, относятся </a:t>
            </a:r>
            <a:r>
              <a:rPr lang="ru-RU" sz="2800" dirty="0" smtClean="0"/>
              <a:t>затраты:</a:t>
            </a:r>
            <a:endParaRPr lang="ru-RU" sz="2800" dirty="0"/>
          </a:p>
          <a:p>
            <a:pPr marL="457200" lvl="0" indent="-457200">
              <a:buFont typeface="Arial" panose="020B0604020202020204" pitchFamily="34" charset="0"/>
              <a:buChar char="•"/>
            </a:pPr>
            <a:r>
              <a:rPr lang="ru-RU" sz="2800" dirty="0" smtClean="0"/>
              <a:t>доставку </a:t>
            </a:r>
            <a:r>
              <a:rPr lang="ru-RU" sz="2800" dirty="0"/>
              <a:t>и приведение </a:t>
            </a:r>
            <a:r>
              <a:rPr lang="ru-RU" sz="2800" dirty="0" err="1"/>
              <a:t>внеоборотного</a:t>
            </a:r>
            <a:r>
              <a:rPr lang="ru-RU" sz="2800" dirty="0"/>
              <a:t> материального актива в то место и (или) в то состояние, в которых организация намерена его использовать;</a:t>
            </a:r>
          </a:p>
          <a:p>
            <a:pPr marL="457200" lvl="0" indent="-457200">
              <a:buFont typeface="Arial" panose="020B0604020202020204" pitchFamily="34" charset="0"/>
              <a:buChar char="•"/>
            </a:pPr>
            <a:r>
              <a:rPr lang="ru-RU" sz="2800" dirty="0"/>
              <a:t>проверку надлежащего функционирования (тестирование) объекта с целью ввода его в эксплуатацию;</a:t>
            </a:r>
          </a:p>
          <a:p>
            <a:pPr marL="457200" lvl="0" indent="-457200">
              <a:buFont typeface="Arial" panose="020B0604020202020204" pitchFamily="34" charset="0"/>
              <a:buChar char="•"/>
            </a:pPr>
            <a:r>
              <a:rPr lang="ru-RU" sz="2800" dirty="0"/>
              <a:t>иные </a:t>
            </a:r>
            <a:r>
              <a:rPr lang="ru-RU" sz="2800" dirty="0" smtClean="0"/>
              <a:t>действия</a:t>
            </a:r>
            <a:endParaRPr lang="ru-RU" sz="2800" dirty="0"/>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14</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3377923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2. Оценка при признании</a:t>
            </a:r>
            <a:endParaRPr lang="ru-RU" sz="2400" b="1" dirty="0" smtClean="0">
              <a:solidFill>
                <a:srgbClr val="003399"/>
              </a:solidFill>
            </a:endParaRPr>
          </a:p>
          <a:p>
            <a:pPr lvl="0"/>
            <a:r>
              <a:rPr lang="ru-RU" sz="2800" dirty="0" smtClean="0"/>
              <a:t>При </a:t>
            </a:r>
            <a:r>
              <a:rPr lang="ru-RU" sz="2800" dirty="0"/>
              <a:t>признании </a:t>
            </a:r>
            <a:r>
              <a:rPr lang="ru-RU" sz="2800" dirty="0" smtClean="0"/>
              <a:t>затрат </a:t>
            </a:r>
            <a:r>
              <a:rPr lang="ru-RU" sz="2800" dirty="0"/>
              <a:t>в стоимость </a:t>
            </a:r>
            <a:r>
              <a:rPr lang="ru-RU" sz="2800" dirty="0" smtClean="0"/>
              <a:t>НКВ, </a:t>
            </a:r>
            <a:r>
              <a:rPr lang="ru-RU" sz="2800" dirty="0"/>
              <a:t>в частности, включается:</a:t>
            </a:r>
          </a:p>
          <a:p>
            <a:pPr marL="457200" lvl="0" indent="-457200">
              <a:buFont typeface="Arial" panose="020B0604020202020204" pitchFamily="34" charset="0"/>
              <a:buChar char="•"/>
            </a:pPr>
            <a:r>
              <a:rPr lang="ru-RU" sz="2800" dirty="0"/>
              <a:t>стоимость приобретаемого у других лиц имущества, имущественных прав, работ, услуг с целью использования их при осуществлении капитальных вложений</a:t>
            </a:r>
            <a:r>
              <a:rPr lang="ru-RU" sz="2800" dirty="0" smtClean="0"/>
              <a:t>;</a:t>
            </a:r>
            <a:endParaRPr lang="ru-RU" sz="3600" dirty="0">
              <a:solidFill>
                <a:srgbClr val="003399"/>
              </a:solidFill>
            </a:endParaRPr>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15</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3055590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2. Оценка при признании</a:t>
            </a:r>
            <a:endParaRPr lang="ru-RU" sz="2400" b="1" dirty="0" smtClean="0">
              <a:solidFill>
                <a:srgbClr val="003399"/>
              </a:solidFill>
            </a:endParaRPr>
          </a:p>
          <a:p>
            <a:pPr lvl="0"/>
            <a:r>
              <a:rPr lang="ru-RU" sz="2800" dirty="0" smtClean="0"/>
              <a:t>При </a:t>
            </a:r>
            <a:r>
              <a:rPr lang="ru-RU" sz="2800" dirty="0"/>
              <a:t>признании </a:t>
            </a:r>
            <a:r>
              <a:rPr lang="ru-RU" sz="2800" dirty="0" smtClean="0"/>
              <a:t>затрат </a:t>
            </a:r>
            <a:r>
              <a:rPr lang="ru-RU" sz="2800" dirty="0"/>
              <a:t>в стоимость </a:t>
            </a:r>
            <a:r>
              <a:rPr lang="ru-RU" sz="2800" dirty="0" smtClean="0"/>
              <a:t>НКВ, </a:t>
            </a:r>
            <a:r>
              <a:rPr lang="ru-RU" sz="2800" dirty="0"/>
              <a:t>в частности, включается:</a:t>
            </a:r>
          </a:p>
          <a:p>
            <a:pPr marL="457200" lvl="0" indent="-457200">
              <a:buFont typeface="Arial" panose="020B0604020202020204" pitchFamily="34" charset="0"/>
              <a:buChar char="•"/>
            </a:pPr>
            <a:r>
              <a:rPr lang="ru-RU" sz="2800" dirty="0" smtClean="0"/>
              <a:t>балансовая </a:t>
            </a:r>
            <a:r>
              <a:rPr lang="ru-RU" sz="2800" dirty="0"/>
              <a:t>стоимость других активов организации (например, запасов), списываемая в связи с использованием этих активов при осуществлении капитальных вложений (за исключением стоимости признававшихся активами строений, сносимых с целью подготовки территории под строительство</a:t>
            </a:r>
            <a:r>
              <a:rPr lang="ru-RU" sz="2800" dirty="0" smtClean="0"/>
              <a:t>);</a:t>
            </a:r>
            <a:endParaRPr lang="ru-RU" sz="2800" dirty="0"/>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16</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3517825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2. Оценка при признании</a:t>
            </a:r>
            <a:endParaRPr lang="ru-RU" sz="2400" b="1" dirty="0" smtClean="0">
              <a:solidFill>
                <a:srgbClr val="003399"/>
              </a:solidFill>
            </a:endParaRPr>
          </a:p>
          <a:p>
            <a:pPr lvl="0"/>
            <a:r>
              <a:rPr lang="ru-RU" sz="2800" dirty="0" smtClean="0"/>
              <a:t>При </a:t>
            </a:r>
            <a:r>
              <a:rPr lang="ru-RU" sz="2800" dirty="0"/>
              <a:t>признании </a:t>
            </a:r>
            <a:r>
              <a:rPr lang="ru-RU" sz="2800" dirty="0" smtClean="0"/>
              <a:t>затрат </a:t>
            </a:r>
            <a:r>
              <a:rPr lang="ru-RU" sz="2800" dirty="0"/>
              <a:t>в стоимость </a:t>
            </a:r>
            <a:r>
              <a:rPr lang="ru-RU" sz="2800" dirty="0" smtClean="0"/>
              <a:t>НКВ, </a:t>
            </a:r>
            <a:r>
              <a:rPr lang="ru-RU" sz="2800" dirty="0"/>
              <a:t>в частности, включается:</a:t>
            </a:r>
          </a:p>
          <a:p>
            <a:pPr marL="457200" lvl="0" indent="-457200">
              <a:buFont typeface="Arial" panose="020B0604020202020204" pitchFamily="34" charset="0"/>
              <a:buChar char="•"/>
            </a:pPr>
            <a:r>
              <a:rPr lang="ru-RU" sz="2800" dirty="0" smtClean="0"/>
              <a:t>амортизация </a:t>
            </a:r>
            <a:r>
              <a:rPr lang="ru-RU" sz="2800" dirty="0"/>
              <a:t>активов, используемых при осуществлении капитальных вложений, затраты на обеспечение эксплуатации таких активов, поддержание их в рабочем состоянии</a:t>
            </a:r>
            <a:r>
              <a:rPr lang="ru-RU" sz="2800" dirty="0" smtClean="0"/>
              <a:t>;</a:t>
            </a:r>
            <a:endParaRPr lang="ru-RU" sz="2800" dirty="0"/>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17</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831636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2. Оценка при признании</a:t>
            </a:r>
            <a:endParaRPr lang="ru-RU" sz="2400" b="1" dirty="0" smtClean="0">
              <a:solidFill>
                <a:srgbClr val="003399"/>
              </a:solidFill>
            </a:endParaRPr>
          </a:p>
          <a:p>
            <a:pPr lvl="0"/>
            <a:r>
              <a:rPr lang="ru-RU" sz="2800" dirty="0" smtClean="0"/>
              <a:t>При </a:t>
            </a:r>
            <a:r>
              <a:rPr lang="ru-RU" sz="2800" dirty="0"/>
              <a:t>признании </a:t>
            </a:r>
            <a:r>
              <a:rPr lang="ru-RU" sz="2800" dirty="0" smtClean="0"/>
              <a:t>затрат </a:t>
            </a:r>
            <a:r>
              <a:rPr lang="ru-RU" sz="2800" dirty="0"/>
              <a:t>в стоимость </a:t>
            </a:r>
            <a:r>
              <a:rPr lang="ru-RU" sz="2800" dirty="0" smtClean="0"/>
              <a:t>НКВ, </a:t>
            </a:r>
            <a:r>
              <a:rPr lang="ru-RU" sz="2800" dirty="0"/>
              <a:t>в частности, включается:</a:t>
            </a:r>
          </a:p>
          <a:p>
            <a:pPr marL="457200" lvl="0" indent="-457200">
              <a:buFont typeface="Arial" panose="020B0604020202020204" pitchFamily="34" charset="0"/>
              <a:buChar char="•"/>
            </a:pPr>
            <a:r>
              <a:rPr lang="ru-RU" sz="2400" dirty="0" smtClean="0"/>
              <a:t>заработная </a:t>
            </a:r>
            <a:r>
              <a:rPr lang="ru-RU" sz="2400" dirty="0"/>
              <a:t>плата и любые другие формы вознаграждений работникам организации, труд которых используется для осуществления капитальных вложений, включая любые оценочные обязательства, возникающие в связи с использованием организацией труда этих работников, а также все связанные с указанными вознаграждениями обязательные социальные платежи (пенсионное, медицинское страхование и др.) и иные выплаты, в том числе, в пользу третьих лиц</a:t>
            </a:r>
            <a:r>
              <a:rPr lang="ru-RU" sz="2400" dirty="0" smtClean="0"/>
              <a:t>;</a:t>
            </a:r>
            <a:endParaRPr lang="ru-RU" sz="2400" dirty="0"/>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18</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2872814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2. Оценка при признании</a:t>
            </a:r>
            <a:endParaRPr lang="ru-RU" sz="2400" b="1" dirty="0" smtClean="0">
              <a:solidFill>
                <a:srgbClr val="003399"/>
              </a:solidFill>
            </a:endParaRPr>
          </a:p>
          <a:p>
            <a:pPr lvl="0"/>
            <a:r>
              <a:rPr lang="ru-RU" sz="2800" dirty="0" smtClean="0"/>
              <a:t>При </a:t>
            </a:r>
            <a:r>
              <a:rPr lang="ru-RU" sz="2800" dirty="0"/>
              <a:t>признании </a:t>
            </a:r>
            <a:r>
              <a:rPr lang="ru-RU" sz="2800" dirty="0" smtClean="0"/>
              <a:t>затрат </a:t>
            </a:r>
            <a:r>
              <a:rPr lang="ru-RU" sz="2800" dirty="0"/>
              <a:t>в стоимость </a:t>
            </a:r>
            <a:r>
              <a:rPr lang="ru-RU" sz="2800" dirty="0" smtClean="0"/>
              <a:t>НКВ, </a:t>
            </a:r>
            <a:r>
              <a:rPr lang="ru-RU" sz="2800" dirty="0"/>
              <a:t>в частности, включается:</a:t>
            </a:r>
          </a:p>
          <a:p>
            <a:pPr marL="457200" lvl="0" indent="-457200">
              <a:buFont typeface="Arial" panose="020B0604020202020204" pitchFamily="34" charset="0"/>
              <a:buChar char="•"/>
            </a:pPr>
            <a:r>
              <a:rPr lang="ru-RU" sz="2800" dirty="0" smtClean="0"/>
              <a:t>проценты </a:t>
            </a:r>
            <a:r>
              <a:rPr lang="ru-RU" sz="2800" dirty="0"/>
              <a:t>и другие долговые затраты, которые в установленном порядке подлежат включению в стоимость актива;</a:t>
            </a:r>
          </a:p>
          <a:p>
            <a:pPr marL="457200" lvl="0" indent="-457200">
              <a:buFont typeface="Arial" panose="020B0604020202020204" pitchFamily="34" charset="0"/>
              <a:buChar char="•"/>
            </a:pPr>
            <a:r>
              <a:rPr lang="ru-RU" sz="2800" dirty="0"/>
              <a:t>невозмещаемые в соответствии с законодательством суммы налогов, сборов, пошлин и иных обязательных платежей в бюджет, уплачиваемых (подлежащих уплате) организацией в связи с осуществлением капитальных вложений</a:t>
            </a:r>
            <a:r>
              <a:rPr lang="ru-RU" sz="2800" dirty="0" smtClean="0"/>
              <a:t>;</a:t>
            </a:r>
            <a:endParaRPr lang="ru-RU" sz="3600" dirty="0">
              <a:solidFill>
                <a:srgbClr val="003399"/>
              </a:solidFill>
            </a:endParaRPr>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19</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3311216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428604"/>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Вопросы!!!</a:t>
            </a:r>
          </a:p>
          <a:p>
            <a:pPr marL="457200" indent="-457200">
              <a:buAutoNum type="arabicPeriod"/>
            </a:pPr>
            <a:r>
              <a:rPr lang="ru-RU" sz="2400" b="1" dirty="0" smtClean="0">
                <a:solidFill>
                  <a:srgbClr val="003399"/>
                </a:solidFill>
              </a:rPr>
              <a:t>Квалификация </a:t>
            </a:r>
            <a:r>
              <a:rPr lang="ru-RU" sz="2400" b="1" dirty="0">
                <a:solidFill>
                  <a:srgbClr val="003399"/>
                </a:solidFill>
              </a:rPr>
              <a:t>(что такое </a:t>
            </a:r>
            <a:r>
              <a:rPr lang="ru-RU" sz="2400" b="1" dirty="0" smtClean="0">
                <a:solidFill>
                  <a:srgbClr val="003399"/>
                </a:solidFill>
              </a:rPr>
              <a:t>капитальные вложения) </a:t>
            </a:r>
            <a:r>
              <a:rPr lang="ru-RU" sz="2400" b="1" dirty="0">
                <a:solidFill>
                  <a:srgbClr val="003399"/>
                </a:solidFill>
              </a:rPr>
              <a:t>и момент признания </a:t>
            </a:r>
            <a:r>
              <a:rPr lang="ru-RU" sz="2400" b="1" dirty="0" smtClean="0">
                <a:solidFill>
                  <a:srgbClr val="003399"/>
                </a:solidFill>
              </a:rPr>
              <a:t>НКВ в </a:t>
            </a:r>
            <a:r>
              <a:rPr lang="ru-RU" sz="2400" b="1" dirty="0">
                <a:solidFill>
                  <a:srgbClr val="003399"/>
                </a:solidFill>
              </a:rPr>
              <a:t>учете</a:t>
            </a:r>
            <a:r>
              <a:rPr lang="ru-RU" sz="2400" b="1" dirty="0" smtClean="0">
                <a:solidFill>
                  <a:srgbClr val="003399"/>
                </a:solidFill>
              </a:rPr>
              <a:t>.</a:t>
            </a:r>
            <a:endParaRPr lang="ru-RU" sz="2400" b="1" dirty="0">
              <a:solidFill>
                <a:srgbClr val="003399"/>
              </a:solidFill>
            </a:endParaRPr>
          </a:p>
          <a:p>
            <a:pPr marL="457200" indent="-457200">
              <a:buAutoNum type="arabicPeriod"/>
            </a:pPr>
            <a:r>
              <a:rPr lang="ru-RU" sz="2400" b="1" dirty="0">
                <a:solidFill>
                  <a:srgbClr val="003399"/>
                </a:solidFill>
              </a:rPr>
              <a:t>Оценка </a:t>
            </a:r>
            <a:r>
              <a:rPr lang="ru-RU" sz="2400" b="1" dirty="0" smtClean="0">
                <a:solidFill>
                  <a:srgbClr val="003399"/>
                </a:solidFill>
              </a:rPr>
              <a:t>НКВ </a:t>
            </a:r>
            <a:r>
              <a:rPr lang="ru-RU" sz="2400" b="1" dirty="0">
                <a:solidFill>
                  <a:srgbClr val="003399"/>
                </a:solidFill>
              </a:rPr>
              <a:t>при </a:t>
            </a:r>
            <a:r>
              <a:rPr lang="ru-RU" sz="2400" b="1" dirty="0" smtClean="0">
                <a:solidFill>
                  <a:srgbClr val="003399"/>
                </a:solidFill>
              </a:rPr>
              <a:t>признании</a:t>
            </a:r>
            <a:endParaRPr lang="ru-RU" sz="2400" b="1" dirty="0">
              <a:solidFill>
                <a:srgbClr val="003399"/>
              </a:solidFill>
            </a:endParaRPr>
          </a:p>
          <a:p>
            <a:pPr marL="457200" indent="-457200">
              <a:buAutoNum type="arabicPeriod"/>
            </a:pPr>
            <a:r>
              <a:rPr lang="ru-RU" sz="2400" b="1" dirty="0" smtClean="0">
                <a:solidFill>
                  <a:srgbClr val="003399"/>
                </a:solidFill>
              </a:rPr>
              <a:t>Обесценение НКВ.</a:t>
            </a:r>
          </a:p>
          <a:p>
            <a:pPr marL="457200" indent="-457200">
              <a:buAutoNum type="arabicPeriod"/>
            </a:pPr>
            <a:r>
              <a:rPr lang="ru-RU" sz="2400" b="1" dirty="0" smtClean="0">
                <a:solidFill>
                  <a:srgbClr val="003399"/>
                </a:solidFill>
              </a:rPr>
              <a:t>Переквалификация </a:t>
            </a:r>
            <a:r>
              <a:rPr lang="ru-RU" sz="2400" b="1" dirty="0">
                <a:solidFill>
                  <a:srgbClr val="003399"/>
                </a:solidFill>
              </a:rPr>
              <a:t>и списание </a:t>
            </a:r>
            <a:r>
              <a:rPr lang="ru-RU" sz="2400" b="1" dirty="0" smtClean="0">
                <a:solidFill>
                  <a:srgbClr val="003399"/>
                </a:solidFill>
              </a:rPr>
              <a:t>НКВ</a:t>
            </a:r>
          </a:p>
          <a:p>
            <a:pPr marL="457200" indent="-457200">
              <a:buAutoNum type="arabicPeriod"/>
            </a:pPr>
            <a:r>
              <a:rPr lang="ru-RU" sz="2400" b="1" dirty="0" smtClean="0">
                <a:solidFill>
                  <a:srgbClr val="003399"/>
                </a:solidFill>
              </a:rPr>
              <a:t>Отражение НКВ в отчетности</a:t>
            </a:r>
          </a:p>
          <a:p>
            <a:pPr marL="457200" indent="-457200">
              <a:buAutoNum type="arabicPeriod"/>
            </a:pPr>
            <a:r>
              <a:rPr lang="ru-RU" sz="2400" b="1" dirty="0" smtClean="0">
                <a:solidFill>
                  <a:srgbClr val="003399"/>
                </a:solidFill>
              </a:rPr>
              <a:t>Переходные положения</a:t>
            </a:r>
            <a:endParaRPr lang="ru-RU" sz="2400" b="1" dirty="0">
              <a:solidFill>
                <a:srgbClr val="003399"/>
              </a:solidFill>
            </a:endParaRPr>
          </a:p>
          <a:p>
            <a:pPr marL="457200" indent="-457200">
              <a:buAutoNum type="arabicPeriod"/>
            </a:pPr>
            <a:endParaRPr lang="ru-RU" sz="2400" b="1" dirty="0">
              <a:solidFill>
                <a:srgbClr val="003399"/>
              </a:solidFill>
            </a:endParaRPr>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2</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2047866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2. Оценка при признании</a:t>
            </a:r>
            <a:endParaRPr lang="ru-RU" sz="2400" b="1" dirty="0" smtClean="0">
              <a:solidFill>
                <a:srgbClr val="003399"/>
              </a:solidFill>
            </a:endParaRPr>
          </a:p>
          <a:p>
            <a:pPr lvl="0"/>
            <a:r>
              <a:rPr lang="ru-RU" sz="2800" dirty="0" smtClean="0"/>
              <a:t>При </a:t>
            </a:r>
            <a:r>
              <a:rPr lang="ru-RU" sz="2800" dirty="0"/>
              <a:t>признании </a:t>
            </a:r>
            <a:r>
              <a:rPr lang="ru-RU" sz="2800" dirty="0" smtClean="0"/>
              <a:t>затрат </a:t>
            </a:r>
            <a:r>
              <a:rPr lang="ru-RU" sz="2800" dirty="0"/>
              <a:t>в стоимость </a:t>
            </a:r>
            <a:r>
              <a:rPr lang="ru-RU" sz="2800" dirty="0" smtClean="0"/>
              <a:t>НКВ, </a:t>
            </a:r>
            <a:r>
              <a:rPr lang="ru-RU" sz="2800" dirty="0"/>
              <a:t>в частности, включается:</a:t>
            </a:r>
          </a:p>
          <a:p>
            <a:pPr marL="457200" lvl="0" indent="-457200">
              <a:buFont typeface="Arial" panose="020B0604020202020204" pitchFamily="34" charset="0"/>
              <a:buChar char="•"/>
            </a:pPr>
            <a:r>
              <a:rPr lang="ru-RU" sz="2800" dirty="0" smtClean="0"/>
              <a:t>величина </a:t>
            </a:r>
            <a:r>
              <a:rPr lang="ru-RU" sz="2800" dirty="0"/>
              <a:t>возникшего при осуществлении капитальных вложений оценочного обязательства по демонтажу, утилизации имущества и восстановлению окружающей среды на занимаемом им участке</a:t>
            </a:r>
            <a:r>
              <a:rPr lang="ru-RU" sz="2800" dirty="0" smtClean="0"/>
              <a:t>.</a:t>
            </a:r>
            <a:endParaRPr lang="ru-RU" sz="3600" dirty="0">
              <a:solidFill>
                <a:srgbClr val="003399"/>
              </a:solidFill>
            </a:endParaRPr>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20</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2230996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2. Оценка при признании</a:t>
            </a:r>
            <a:endParaRPr lang="ru-RU" sz="2400" b="1" dirty="0" smtClean="0">
              <a:solidFill>
                <a:srgbClr val="003399"/>
              </a:solidFill>
            </a:endParaRPr>
          </a:p>
          <a:p>
            <a:pPr lvl="0"/>
            <a:r>
              <a:rPr lang="ru-RU" sz="2400" dirty="0"/>
              <a:t>Стоимость приобретаемого у других лиц имущества, имущественных прав, работ, услуг, </a:t>
            </a:r>
            <a:r>
              <a:rPr lang="ru-RU" sz="2400" dirty="0" smtClean="0"/>
              <a:t>определяется </a:t>
            </a:r>
            <a:r>
              <a:rPr lang="ru-RU" sz="2400" b="1" dirty="0"/>
              <a:t>с учетом любых скидок, уступок, премий и иных поощрений</a:t>
            </a:r>
            <a:r>
              <a:rPr lang="ru-RU" sz="2400" dirty="0"/>
              <a:t>, предоставляемых (подлежащих предоставлению) организации или организацией, вне зависимости от формы их предоставления</a:t>
            </a:r>
            <a:r>
              <a:rPr lang="ru-RU" sz="2400" dirty="0" smtClean="0"/>
              <a:t>.</a:t>
            </a:r>
          </a:p>
          <a:p>
            <a:pPr lvl="0"/>
            <a:r>
              <a:rPr lang="ru-RU" sz="2400" dirty="0" smtClean="0">
                <a:solidFill>
                  <a:srgbClr val="003399"/>
                </a:solidFill>
              </a:rPr>
              <a:t>Скидка ДО: </a:t>
            </a:r>
          </a:p>
          <a:p>
            <a:pPr lvl="0"/>
            <a:r>
              <a:rPr lang="ru-RU" sz="2400" dirty="0" smtClean="0">
                <a:solidFill>
                  <a:srgbClr val="003399"/>
                </a:solidFill>
              </a:rPr>
              <a:t>Дт10 (08) Кт60 – с учетом скидки</a:t>
            </a:r>
          </a:p>
          <a:p>
            <a:pPr lvl="0"/>
            <a:r>
              <a:rPr lang="ru-RU" sz="2400" dirty="0" smtClean="0">
                <a:solidFill>
                  <a:srgbClr val="003399"/>
                </a:solidFill>
              </a:rPr>
              <a:t>Скидка ПОСЛЕ (ретро-скидка)</a:t>
            </a:r>
          </a:p>
          <a:p>
            <a:pPr lvl="0"/>
            <a:r>
              <a:rPr lang="ru-RU" sz="2400" dirty="0" smtClean="0">
                <a:solidFill>
                  <a:srgbClr val="003399"/>
                </a:solidFill>
              </a:rPr>
              <a:t>Дт10 (08) </a:t>
            </a:r>
            <a:r>
              <a:rPr lang="ru-RU" sz="2400" dirty="0" err="1" smtClean="0">
                <a:solidFill>
                  <a:srgbClr val="003399"/>
                </a:solidFill>
              </a:rPr>
              <a:t>Кт</a:t>
            </a:r>
            <a:r>
              <a:rPr lang="ru-RU" sz="2400" dirty="0" smtClean="0">
                <a:solidFill>
                  <a:srgbClr val="003399"/>
                </a:solidFill>
              </a:rPr>
              <a:t> 60 – стоимость без учета скидки</a:t>
            </a:r>
          </a:p>
          <a:p>
            <a:pPr lvl="0"/>
            <a:r>
              <a:rPr lang="ru-RU" sz="2400" dirty="0" smtClean="0">
                <a:solidFill>
                  <a:srgbClr val="003399"/>
                </a:solidFill>
              </a:rPr>
              <a:t>Дт10 (08) </a:t>
            </a:r>
            <a:r>
              <a:rPr lang="ru-RU" sz="2400" dirty="0" err="1" smtClean="0">
                <a:solidFill>
                  <a:srgbClr val="003399"/>
                </a:solidFill>
              </a:rPr>
              <a:t>Кт</a:t>
            </a:r>
            <a:r>
              <a:rPr lang="ru-RU" sz="2400" dirty="0" smtClean="0">
                <a:solidFill>
                  <a:srgbClr val="003399"/>
                </a:solidFill>
              </a:rPr>
              <a:t> 60 – </a:t>
            </a:r>
            <a:r>
              <a:rPr lang="ru-RU" sz="2400" dirty="0" err="1" smtClean="0">
                <a:solidFill>
                  <a:srgbClr val="003399"/>
                </a:solidFill>
              </a:rPr>
              <a:t>сторно</a:t>
            </a:r>
            <a:r>
              <a:rPr lang="ru-RU" sz="2400" dirty="0" smtClean="0">
                <a:solidFill>
                  <a:srgbClr val="003399"/>
                </a:solidFill>
              </a:rPr>
              <a:t> на величину скидки</a:t>
            </a:r>
          </a:p>
          <a:p>
            <a:pPr lvl="0"/>
            <a:r>
              <a:rPr lang="ru-RU" sz="2400" dirty="0" smtClean="0">
                <a:solidFill>
                  <a:srgbClr val="003399"/>
                </a:solidFill>
              </a:rPr>
              <a:t>А если скидка уже после признания ОС? В БУ по существенности ее величины</a:t>
            </a:r>
            <a:endParaRPr lang="ru-RU" dirty="0">
              <a:solidFill>
                <a:srgbClr val="003399"/>
              </a:solidFill>
            </a:endParaRPr>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21</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4096429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2. Оценка при признании</a:t>
            </a:r>
            <a:endParaRPr lang="ru-RU" sz="2400" b="1" dirty="0" smtClean="0">
              <a:solidFill>
                <a:srgbClr val="003399"/>
              </a:solidFill>
            </a:endParaRPr>
          </a:p>
          <a:p>
            <a:pPr lvl="0"/>
            <a:r>
              <a:rPr lang="ru-RU" sz="2000" dirty="0"/>
              <a:t>Стоимостью имущества, имущественных прав, работ, услуг, </a:t>
            </a:r>
            <a:r>
              <a:rPr lang="ru-RU" sz="2000" dirty="0" smtClean="0"/>
              <a:t>приобретаемых </a:t>
            </a:r>
            <a:r>
              <a:rPr lang="ru-RU" sz="2000" dirty="0"/>
              <a:t>у других лиц </a:t>
            </a:r>
            <a:r>
              <a:rPr lang="ru-RU" sz="2000" b="1" dirty="0"/>
              <a:t>на условиях отсрочки (рассрочки) платежа</a:t>
            </a:r>
            <a:r>
              <a:rPr lang="ru-RU" sz="2000" dirty="0"/>
              <a:t> на период, превышающий 12 месяцев или установленный организацией меньший срок, считается сумма, которая была бы уплачена организацией при отсутствии отсрочки (рассрочки). Разница между указанной суммой и номинальной величиной подлежащих уплате в будущем денежных средств учитывается в порядке, </a:t>
            </a:r>
            <a:r>
              <a:rPr lang="ru-RU" sz="2000" b="1" dirty="0"/>
              <a:t>установленном для учета долговых затрат </a:t>
            </a:r>
            <a:r>
              <a:rPr lang="ru-RU" sz="2000" dirty="0"/>
              <a:t>в течение периода отсрочки (рассрочки).</a:t>
            </a:r>
          </a:p>
          <a:p>
            <a:r>
              <a:rPr lang="ru-RU" sz="1900" b="1" i="1" dirty="0" smtClean="0">
                <a:solidFill>
                  <a:srgbClr val="003399"/>
                </a:solidFill>
              </a:rPr>
              <a:t>Пример: </a:t>
            </a:r>
            <a:r>
              <a:rPr lang="ru-RU" sz="1900" dirty="0" smtClean="0">
                <a:solidFill>
                  <a:srgbClr val="003399"/>
                </a:solidFill>
              </a:rPr>
              <a:t>Приобретаются запасы (работы, услуги) за </a:t>
            </a:r>
            <a:r>
              <a:rPr lang="ru-RU" sz="1900" dirty="0">
                <a:solidFill>
                  <a:srgbClr val="003399"/>
                </a:solidFill>
              </a:rPr>
              <a:t>150 руб. с отсрочкой платежа на 2 года. Рыночная стоимость </a:t>
            </a:r>
            <a:r>
              <a:rPr lang="ru-RU" sz="1900" dirty="0" smtClean="0">
                <a:solidFill>
                  <a:srgbClr val="003399"/>
                </a:solidFill>
              </a:rPr>
              <a:t>100 </a:t>
            </a:r>
            <a:r>
              <a:rPr lang="ru-RU" sz="1900" dirty="0">
                <a:solidFill>
                  <a:srgbClr val="003399"/>
                </a:solidFill>
              </a:rPr>
              <a:t>руб</a:t>
            </a:r>
            <a:r>
              <a:rPr lang="ru-RU" sz="1900" dirty="0" smtClean="0">
                <a:solidFill>
                  <a:srgbClr val="003399"/>
                </a:solidFill>
              </a:rPr>
              <a:t>.</a:t>
            </a:r>
            <a:br>
              <a:rPr lang="ru-RU" sz="1900" dirty="0" smtClean="0">
                <a:solidFill>
                  <a:srgbClr val="003399"/>
                </a:solidFill>
              </a:rPr>
            </a:br>
            <a:r>
              <a:rPr lang="ru-RU" sz="1900" dirty="0" smtClean="0">
                <a:solidFill>
                  <a:srgbClr val="003399"/>
                </a:solidFill>
              </a:rPr>
              <a:t>??? </a:t>
            </a:r>
            <a:r>
              <a:rPr lang="ru-RU" sz="1900" dirty="0">
                <a:solidFill>
                  <a:srgbClr val="003399"/>
                </a:solidFill>
              </a:rPr>
              <a:t>Откуда ее </a:t>
            </a:r>
            <a:r>
              <a:rPr lang="ru-RU" sz="1900" dirty="0" smtClean="0">
                <a:solidFill>
                  <a:srgbClr val="003399"/>
                </a:solidFill>
              </a:rPr>
              <a:t>брать !!! </a:t>
            </a:r>
            <a:r>
              <a:rPr lang="ru-RU" sz="1900" dirty="0">
                <a:solidFill>
                  <a:srgbClr val="003399"/>
                </a:solidFill>
              </a:rPr>
              <a:t>Без учета дисконтирования</a:t>
            </a:r>
          </a:p>
          <a:p>
            <a:pPr lvl="1" algn="just"/>
            <a:r>
              <a:rPr lang="ru-RU" sz="1900" dirty="0" smtClean="0">
                <a:solidFill>
                  <a:srgbClr val="003399"/>
                </a:solidFill>
              </a:rPr>
              <a:t>Дт10 (08) Кт60 </a:t>
            </a:r>
            <a:r>
              <a:rPr lang="ru-RU" sz="1900" dirty="0">
                <a:solidFill>
                  <a:srgbClr val="003399"/>
                </a:solidFill>
              </a:rPr>
              <a:t>100 руб. - покупка</a:t>
            </a:r>
          </a:p>
          <a:p>
            <a:pPr lvl="1" algn="just"/>
            <a:r>
              <a:rPr lang="ru-RU" sz="1900" dirty="0">
                <a:solidFill>
                  <a:srgbClr val="003399"/>
                </a:solidFill>
              </a:rPr>
              <a:t>Дт91 Кт60 25 руб. – процентные расходы</a:t>
            </a:r>
            <a:r>
              <a:rPr lang="en-US" sz="1900" dirty="0">
                <a:solidFill>
                  <a:srgbClr val="003399"/>
                </a:solidFill>
              </a:rPr>
              <a:t> </a:t>
            </a:r>
            <a:r>
              <a:rPr lang="ru-RU" sz="1900" dirty="0">
                <a:solidFill>
                  <a:srgbClr val="003399"/>
                </a:solidFill>
              </a:rPr>
              <a:t>1</a:t>
            </a:r>
            <a:r>
              <a:rPr lang="en-US" sz="1900" dirty="0">
                <a:solidFill>
                  <a:srgbClr val="003399"/>
                </a:solidFill>
              </a:rPr>
              <a:t>-</a:t>
            </a:r>
            <a:r>
              <a:rPr lang="ru-RU" sz="1900" dirty="0" err="1">
                <a:solidFill>
                  <a:srgbClr val="003399"/>
                </a:solidFill>
              </a:rPr>
              <a:t>го</a:t>
            </a:r>
            <a:r>
              <a:rPr lang="ru-RU" sz="1900" dirty="0">
                <a:solidFill>
                  <a:srgbClr val="003399"/>
                </a:solidFill>
              </a:rPr>
              <a:t> года</a:t>
            </a:r>
          </a:p>
          <a:p>
            <a:pPr lvl="1" algn="just"/>
            <a:r>
              <a:rPr lang="ru-RU" sz="1900" dirty="0">
                <a:solidFill>
                  <a:srgbClr val="003399"/>
                </a:solidFill>
              </a:rPr>
              <a:t>Дт91 Кт60 25 руб. – процентные </a:t>
            </a:r>
            <a:r>
              <a:rPr lang="ru-RU" sz="1900" dirty="0" smtClean="0">
                <a:solidFill>
                  <a:srgbClr val="003399"/>
                </a:solidFill>
              </a:rPr>
              <a:t>расходы 2</a:t>
            </a:r>
            <a:r>
              <a:rPr lang="en-US" sz="1900" dirty="0">
                <a:solidFill>
                  <a:srgbClr val="003399"/>
                </a:solidFill>
              </a:rPr>
              <a:t>-</a:t>
            </a:r>
            <a:r>
              <a:rPr lang="ru-RU" sz="1900" dirty="0" err="1">
                <a:solidFill>
                  <a:srgbClr val="003399"/>
                </a:solidFill>
              </a:rPr>
              <a:t>го</a:t>
            </a:r>
            <a:r>
              <a:rPr lang="ru-RU" sz="1900" dirty="0">
                <a:solidFill>
                  <a:srgbClr val="003399"/>
                </a:solidFill>
              </a:rPr>
              <a:t> </a:t>
            </a:r>
            <a:r>
              <a:rPr lang="ru-RU" sz="1900" dirty="0" smtClean="0">
                <a:solidFill>
                  <a:srgbClr val="003399"/>
                </a:solidFill>
              </a:rPr>
              <a:t>года (и не важно, был Дт01 или нет) </a:t>
            </a:r>
            <a:endParaRPr lang="ru-RU" sz="1900" dirty="0">
              <a:solidFill>
                <a:srgbClr val="003399"/>
              </a:solidFill>
            </a:endParaRPr>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22</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3812295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2. Оценка при признании</a:t>
            </a:r>
            <a:endParaRPr lang="ru-RU" sz="2400" b="1" dirty="0" smtClean="0">
              <a:solidFill>
                <a:srgbClr val="003399"/>
              </a:solidFill>
            </a:endParaRPr>
          </a:p>
          <a:p>
            <a:pPr lvl="0"/>
            <a:r>
              <a:rPr lang="ru-RU" sz="2000" dirty="0"/>
              <a:t>Стоимостью приобретаемого у других лиц имущества, имущественных прав, работ, услуг, </a:t>
            </a:r>
            <a:r>
              <a:rPr lang="ru-RU" sz="2000" dirty="0" smtClean="0"/>
              <a:t>оплачиваемых </a:t>
            </a:r>
            <a:r>
              <a:rPr lang="ru-RU" sz="2000" dirty="0"/>
              <a:t>полностью или частично </a:t>
            </a:r>
            <a:r>
              <a:rPr lang="ru-RU" sz="2000" b="1" dirty="0" err="1"/>
              <a:t>неденежными</a:t>
            </a:r>
            <a:r>
              <a:rPr lang="ru-RU" sz="2000" b="1" dirty="0"/>
              <a:t> средствами</a:t>
            </a:r>
            <a:r>
              <a:rPr lang="ru-RU" sz="2000" dirty="0"/>
              <a:t>, считается </a:t>
            </a:r>
            <a:r>
              <a:rPr lang="ru-RU" sz="2000" dirty="0" smtClean="0"/>
              <a:t>справедливая </a:t>
            </a:r>
            <a:r>
              <a:rPr lang="ru-RU" sz="2000" dirty="0"/>
              <a:t>стоимость передаваемого имущества, имущественных прав, работ, услуг. </a:t>
            </a:r>
            <a:r>
              <a:rPr lang="ru-RU" sz="2000" b="1" dirty="0"/>
              <a:t>Справедливая стоимость определяется в порядке</a:t>
            </a:r>
            <a:r>
              <a:rPr lang="ru-RU" sz="2000" dirty="0"/>
              <a:t>, предусмотренном международными стандартами финансовой отчетности. В случае невозможности определения справедливой стоимости передаваемых имущества, имущественных прав, работ, услуг стоимостью приобретаемых имущества, имущественных прав, работ, услуг, считается их справедливая стоимость. </a:t>
            </a:r>
          </a:p>
          <a:p>
            <a:r>
              <a:rPr lang="ru-RU" sz="2000" dirty="0"/>
              <a:t>В случае невозможности определения справедливой стоимости как передаваемых, так и приобретаемых имущества, имущественных прав, работ, услуг стоимостью приобретаемых имущества, имущественных прав, работ, услуг, считается балансовая стоимость списываемых активов, фактические затраты на выполнение работ, оказание услуг, а также на осуществление сделки.</a:t>
            </a:r>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23</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38819493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2. Оценка при признании</a:t>
            </a:r>
            <a:endParaRPr lang="ru-RU" sz="3200" b="1" dirty="0" smtClean="0">
              <a:solidFill>
                <a:srgbClr val="003399"/>
              </a:solidFill>
            </a:endParaRPr>
          </a:p>
          <a:p>
            <a:pPr lvl="0"/>
            <a:r>
              <a:rPr lang="ru-RU" sz="2400" dirty="0"/>
              <a:t>Стоимостью имущества, которое коммерческая организация получает от своих акционеров, собственников, участников, учредителей (в том числе при передаче государственного или муниципального имущества унитарному предприятию) или некоммерческая организация получает в качестве целевого финансирования, считается справедливая стоимость указанного имущества</a:t>
            </a:r>
            <a:r>
              <a:rPr lang="ru-RU" sz="2400" dirty="0" smtClean="0"/>
              <a:t>.</a:t>
            </a:r>
          </a:p>
          <a:p>
            <a:pPr lvl="0"/>
            <a:r>
              <a:rPr lang="ru-RU" sz="2400" dirty="0" smtClean="0">
                <a:solidFill>
                  <a:srgbClr val="003399"/>
                </a:solidFill>
              </a:rPr>
              <a:t>Дт75 Кт80 – по номиналу</a:t>
            </a:r>
          </a:p>
          <a:p>
            <a:pPr lvl="0"/>
            <a:r>
              <a:rPr lang="ru-RU" sz="2400" dirty="0" smtClean="0">
                <a:solidFill>
                  <a:srgbClr val="003399"/>
                </a:solidFill>
              </a:rPr>
              <a:t>Дт08 Кт75 – по справедливой стоимости</a:t>
            </a:r>
          </a:p>
          <a:p>
            <a:pPr lvl="0"/>
            <a:r>
              <a:rPr lang="ru-RU" sz="2400" dirty="0" smtClean="0">
                <a:solidFill>
                  <a:srgbClr val="003399"/>
                </a:solidFill>
              </a:rPr>
              <a:t>Дт75 Кт83 – сумма превышения справедливой стоимости над номиналом</a:t>
            </a:r>
            <a:endParaRPr lang="ru-RU" sz="2400" dirty="0">
              <a:solidFill>
                <a:srgbClr val="003399"/>
              </a:solidFill>
            </a:endParaRPr>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24</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23573402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2. Оценка при признании</a:t>
            </a:r>
            <a:endParaRPr lang="ru-RU" sz="3200" b="1" dirty="0" smtClean="0">
              <a:solidFill>
                <a:srgbClr val="003399"/>
              </a:solidFill>
            </a:endParaRPr>
          </a:p>
          <a:p>
            <a:pPr lvl="0"/>
            <a:r>
              <a:rPr lang="ru-RU" sz="2400" dirty="0"/>
              <a:t>В случае если в ходе осуществления капитальных вложений организация получает сопутствующие нецелевые экономические выгоды, такие как компенсации от подрядчиков за ненадлежащее исполнение договоров, плата за пользование незадействованными площадями (например, под парковку автотранспорта), др., затраты на осуществление капитальных вложений учитываются за вычетом указанных поступлений.</a:t>
            </a:r>
          </a:p>
          <a:p>
            <a:pPr lvl="0"/>
            <a:r>
              <a:rPr lang="ru-RU" sz="2400" dirty="0" smtClean="0">
                <a:solidFill>
                  <a:srgbClr val="003399"/>
                </a:solidFill>
              </a:rPr>
              <a:t>Дт08 </a:t>
            </a:r>
            <a:r>
              <a:rPr lang="ru-RU" sz="2400" dirty="0" err="1" smtClean="0">
                <a:solidFill>
                  <a:srgbClr val="003399"/>
                </a:solidFill>
              </a:rPr>
              <a:t>Кт</a:t>
            </a:r>
            <a:r>
              <a:rPr lang="ru-RU" sz="2400" dirty="0" smtClean="0">
                <a:solidFill>
                  <a:srgbClr val="003399"/>
                </a:solidFill>
              </a:rPr>
              <a:t>… – накопление затрат</a:t>
            </a:r>
          </a:p>
          <a:p>
            <a:pPr lvl="0"/>
            <a:r>
              <a:rPr lang="ru-RU" sz="2400" dirty="0" smtClean="0">
                <a:solidFill>
                  <a:srgbClr val="003399"/>
                </a:solidFill>
              </a:rPr>
              <a:t>Дт76 Кт</a:t>
            </a:r>
            <a:r>
              <a:rPr lang="ru-RU" sz="2400" strike="sngStrike" dirty="0" smtClean="0">
                <a:solidFill>
                  <a:srgbClr val="003399"/>
                </a:solidFill>
              </a:rPr>
              <a:t>91</a:t>
            </a:r>
            <a:r>
              <a:rPr lang="ru-RU" sz="2400" dirty="0" smtClean="0">
                <a:solidFill>
                  <a:srgbClr val="003399"/>
                </a:solidFill>
              </a:rPr>
              <a:t> – экономические выгоды (например, размещение рекламы)</a:t>
            </a:r>
          </a:p>
          <a:p>
            <a:pPr lvl="0"/>
            <a:r>
              <a:rPr lang="ru-RU" sz="2400" dirty="0" smtClean="0">
                <a:solidFill>
                  <a:srgbClr val="003399"/>
                </a:solidFill>
              </a:rPr>
              <a:t>Дт</a:t>
            </a:r>
            <a:r>
              <a:rPr lang="ru-RU" sz="2400" strike="sngStrike" dirty="0" smtClean="0">
                <a:solidFill>
                  <a:srgbClr val="003399"/>
                </a:solidFill>
              </a:rPr>
              <a:t>91</a:t>
            </a:r>
            <a:r>
              <a:rPr lang="ru-RU" sz="2400" dirty="0" smtClean="0">
                <a:solidFill>
                  <a:srgbClr val="003399"/>
                </a:solidFill>
              </a:rPr>
              <a:t> Кт08 – уменьшение НКВ на сумму выгод</a:t>
            </a:r>
            <a:endParaRPr lang="ru-RU" sz="2400" dirty="0">
              <a:solidFill>
                <a:srgbClr val="003399"/>
              </a:solidFill>
            </a:endParaRPr>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25</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34145420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2. Оценка при признании</a:t>
            </a:r>
            <a:endParaRPr lang="ru-RU" sz="3200" b="1" dirty="0" smtClean="0">
              <a:solidFill>
                <a:srgbClr val="003399"/>
              </a:solidFill>
            </a:endParaRPr>
          </a:p>
          <a:p>
            <a:r>
              <a:rPr lang="ru-RU" dirty="0"/>
              <a:t>В случае если при подготовке к эксплуатации объекта в ходе проверки его надлежащего функционирования (тестирования) были получены материальные ценности, которые организация способна продать или иным образом использовать (готовая продукция, вторичное сырье и др.), затраты на такое тестирование включаются в стоимость капитальных вложений за вычетом расчетной стоимости полученных ценностей. При этом расчетная стоимость полученных ценностей определяется исходя из их рыночной стоимости, чистой стоимости продажи, стоимости аналогичных ценностей или другой надежной информации, но не выше суммы затрат на проверку надлежащего функционирования (тестирование) объекта. В случае продажи полученных ценностей до момента </a:t>
            </a:r>
            <a:r>
              <a:rPr lang="ru-RU" dirty="0" err="1"/>
              <a:t>переклассификации</a:t>
            </a:r>
            <a:r>
              <a:rPr lang="ru-RU" dirty="0"/>
              <a:t> незавершенных капитальных вложений в основные средства или другой вид актива стоимость незавершенных капитальных вложений корректируется на разницу между фактической выручкой от продажи ценностей, уменьшенной на сумму расходов на продажу, и учтенной ранее расчетной стоимости этих ценностей</a:t>
            </a:r>
            <a:r>
              <a:rPr lang="ru-RU" dirty="0" smtClean="0"/>
              <a:t>.</a:t>
            </a:r>
            <a:endParaRPr lang="ru-RU" sz="2400" dirty="0">
              <a:solidFill>
                <a:srgbClr val="003399"/>
              </a:solidFill>
            </a:endParaRPr>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26</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1864486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2. Оценка при признании</a:t>
            </a:r>
            <a:endParaRPr lang="ru-RU" sz="3200" b="1" dirty="0" smtClean="0">
              <a:solidFill>
                <a:srgbClr val="003399"/>
              </a:solidFill>
            </a:endParaRPr>
          </a:p>
          <a:p>
            <a:endParaRPr lang="ru-RU" dirty="0"/>
          </a:p>
          <a:p>
            <a:pPr lvl="0"/>
            <a:r>
              <a:rPr lang="ru-RU" sz="2400" dirty="0" smtClean="0">
                <a:solidFill>
                  <a:srgbClr val="003399"/>
                </a:solidFill>
              </a:rPr>
              <a:t>Дт08 </a:t>
            </a:r>
            <a:r>
              <a:rPr lang="ru-RU" sz="2400" dirty="0" err="1" smtClean="0">
                <a:solidFill>
                  <a:srgbClr val="003399"/>
                </a:solidFill>
              </a:rPr>
              <a:t>Кт</a:t>
            </a:r>
            <a:r>
              <a:rPr lang="ru-RU" sz="2400" dirty="0" smtClean="0">
                <a:solidFill>
                  <a:srgbClr val="003399"/>
                </a:solidFill>
              </a:rPr>
              <a:t>… – накопление затрат</a:t>
            </a:r>
          </a:p>
          <a:p>
            <a:pPr lvl="0"/>
            <a:r>
              <a:rPr lang="ru-RU" sz="2400" dirty="0" smtClean="0">
                <a:solidFill>
                  <a:srgbClr val="003399"/>
                </a:solidFill>
              </a:rPr>
              <a:t>Дт43 (10) Кт08 – </a:t>
            </a:r>
            <a:r>
              <a:rPr lang="ru-RU" sz="2400" dirty="0" err="1" smtClean="0">
                <a:solidFill>
                  <a:srgbClr val="003399"/>
                </a:solidFill>
              </a:rPr>
              <a:t>приходование</a:t>
            </a:r>
            <a:r>
              <a:rPr lang="ru-RU" sz="2400" dirty="0" smtClean="0">
                <a:solidFill>
                  <a:srgbClr val="003399"/>
                </a:solidFill>
              </a:rPr>
              <a:t> запасов (по справедливой стоимости, но не выше Дт08)</a:t>
            </a:r>
          </a:p>
          <a:p>
            <a:pPr lvl="0"/>
            <a:r>
              <a:rPr lang="ru-RU" sz="2400" dirty="0" smtClean="0">
                <a:solidFill>
                  <a:srgbClr val="003399"/>
                </a:solidFill>
              </a:rPr>
              <a:t>Дт62 (76) Кт</a:t>
            </a:r>
            <a:r>
              <a:rPr lang="ru-RU" sz="2400" strike="sngStrike" dirty="0" smtClean="0">
                <a:solidFill>
                  <a:srgbClr val="003399"/>
                </a:solidFill>
              </a:rPr>
              <a:t>90</a:t>
            </a:r>
            <a:r>
              <a:rPr lang="ru-RU" sz="2400" dirty="0" smtClean="0">
                <a:solidFill>
                  <a:srgbClr val="003399"/>
                </a:solidFill>
              </a:rPr>
              <a:t> – продажа</a:t>
            </a:r>
          </a:p>
          <a:p>
            <a:pPr lvl="0"/>
            <a:r>
              <a:rPr lang="ru-RU" sz="2400" dirty="0" smtClean="0">
                <a:solidFill>
                  <a:srgbClr val="003399"/>
                </a:solidFill>
              </a:rPr>
              <a:t>Дт</a:t>
            </a:r>
            <a:r>
              <a:rPr lang="ru-RU" sz="2400" strike="sngStrike" dirty="0" smtClean="0">
                <a:solidFill>
                  <a:srgbClr val="003399"/>
                </a:solidFill>
              </a:rPr>
              <a:t>90</a:t>
            </a:r>
            <a:r>
              <a:rPr lang="ru-RU" sz="2400" dirty="0" smtClean="0">
                <a:solidFill>
                  <a:srgbClr val="003399"/>
                </a:solidFill>
              </a:rPr>
              <a:t> Кт43 (10)</a:t>
            </a:r>
          </a:p>
          <a:p>
            <a:pPr lvl="0"/>
            <a:r>
              <a:rPr lang="ru-RU" sz="2400" dirty="0" smtClean="0">
                <a:solidFill>
                  <a:srgbClr val="003399"/>
                </a:solidFill>
              </a:rPr>
              <a:t>Дт</a:t>
            </a:r>
            <a:r>
              <a:rPr lang="ru-RU" sz="2400" strike="sngStrike" dirty="0" smtClean="0">
                <a:solidFill>
                  <a:srgbClr val="003399"/>
                </a:solidFill>
              </a:rPr>
              <a:t>90</a:t>
            </a:r>
            <a:r>
              <a:rPr lang="ru-RU" sz="2400" dirty="0" smtClean="0">
                <a:solidFill>
                  <a:srgbClr val="003399"/>
                </a:solidFill>
              </a:rPr>
              <a:t> Кт08 – прибыль от продажи (но не выше Дт08)</a:t>
            </a:r>
          </a:p>
          <a:p>
            <a:pPr lvl="0"/>
            <a:r>
              <a:rPr lang="ru-RU" sz="2400" dirty="0" smtClean="0">
                <a:solidFill>
                  <a:srgbClr val="003399"/>
                </a:solidFill>
              </a:rPr>
              <a:t>Дт</a:t>
            </a:r>
            <a:r>
              <a:rPr lang="ru-RU" sz="2400" strike="sngStrike" dirty="0" smtClean="0">
                <a:solidFill>
                  <a:srgbClr val="003399"/>
                </a:solidFill>
              </a:rPr>
              <a:t>90</a:t>
            </a:r>
            <a:r>
              <a:rPr lang="ru-RU" sz="2400" dirty="0" smtClean="0">
                <a:solidFill>
                  <a:srgbClr val="003399"/>
                </a:solidFill>
              </a:rPr>
              <a:t> Кт99 – прибыль (выше Дт08)</a:t>
            </a:r>
            <a:endParaRPr lang="ru-RU" sz="2400" dirty="0">
              <a:solidFill>
                <a:srgbClr val="003399"/>
              </a:solidFill>
            </a:endParaRPr>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27</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4097295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44624"/>
            <a:ext cx="8784976" cy="5688632"/>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2. Оценка при признании</a:t>
            </a:r>
            <a:endParaRPr lang="ru-RU" sz="3200" b="1" dirty="0" smtClean="0">
              <a:solidFill>
                <a:srgbClr val="003399"/>
              </a:solidFill>
            </a:endParaRPr>
          </a:p>
          <a:p>
            <a:pPr lvl="0"/>
            <a:r>
              <a:rPr lang="ru-RU" sz="2400" dirty="0"/>
              <a:t>В стоимость незавершенных капитальных вложений не включаются:</a:t>
            </a:r>
          </a:p>
          <a:p>
            <a:pPr lvl="0"/>
            <a:r>
              <a:rPr lang="ru-RU" sz="2400" dirty="0"/>
              <a:t>косвенные налоги, такие как налог на добавленную стоимость, акцизы, в случае если они подлежат возмещению в соответствии с законодательством;</a:t>
            </a:r>
          </a:p>
          <a:p>
            <a:pPr lvl="0"/>
            <a:r>
              <a:rPr lang="ru-RU" sz="2400" dirty="0"/>
              <a:t>затраты на текущее обеспечение эксплуатации </a:t>
            </a:r>
            <a:r>
              <a:rPr lang="ru-RU" sz="2400" dirty="0" err="1"/>
              <a:t>внеоборотных</a:t>
            </a:r>
            <a:r>
              <a:rPr lang="ru-RU" sz="2400" dirty="0"/>
              <a:t> материальных активов, поддержание их в рабочем состоянии (за исключением случаев использования этих активов в осуществлении капитальных вложений);</a:t>
            </a:r>
          </a:p>
          <a:p>
            <a:pPr lvl="0"/>
            <a:r>
              <a:rPr lang="ru-RU" sz="2400" dirty="0"/>
              <a:t>затраты на плановые ремонты </a:t>
            </a:r>
            <a:r>
              <a:rPr lang="ru-RU" sz="2400" dirty="0" err="1"/>
              <a:t>внеоборотных</a:t>
            </a:r>
            <a:r>
              <a:rPr lang="ru-RU" sz="2400" dirty="0"/>
              <a:t> материальных активов, повторяющиеся через непродолжительные периоды, (за исключением случаев использования этих активов в осуществлении капитальных вложений</a:t>
            </a:r>
            <a:r>
              <a:rPr lang="ru-RU" sz="2400" dirty="0" smtClean="0"/>
              <a:t>);</a:t>
            </a:r>
            <a:endParaRPr lang="ru-RU" sz="2400" dirty="0"/>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28</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33192056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2. Оценка при признании</a:t>
            </a:r>
            <a:endParaRPr lang="ru-RU" sz="3200" b="1" dirty="0" smtClean="0">
              <a:solidFill>
                <a:srgbClr val="003399"/>
              </a:solidFill>
            </a:endParaRPr>
          </a:p>
          <a:p>
            <a:pPr lvl="0"/>
            <a:r>
              <a:rPr lang="ru-RU" sz="2400" dirty="0"/>
              <a:t>В стоимость незавершенных капитальных вложений не включаются:</a:t>
            </a:r>
          </a:p>
          <a:p>
            <a:pPr lvl="0"/>
            <a:r>
              <a:rPr lang="ru-RU" sz="2400" dirty="0" smtClean="0"/>
              <a:t>затраты </a:t>
            </a:r>
            <a:r>
              <a:rPr lang="ru-RU" sz="2400" dirty="0"/>
              <a:t>на внеплановые ремонты </a:t>
            </a:r>
            <a:r>
              <a:rPr lang="ru-RU" sz="2400" dirty="0" err="1"/>
              <a:t>внеоборотных</a:t>
            </a:r>
            <a:r>
              <a:rPr lang="ru-RU" sz="2400" dirty="0"/>
              <a:t> материальных активов, обусловленные поломками, авариями, дефектами, ненадлежащей эксплуатацией, в той степени, в которой такие ремонты восстанавливают функциональные качества и сроки использования активов, но не улучшают и не продлевают их;</a:t>
            </a:r>
          </a:p>
          <a:p>
            <a:pPr lvl="0"/>
            <a:r>
              <a:rPr lang="ru-RU" sz="2400" dirty="0"/>
              <a:t>затраты, обусловленные ненадлежащей организацией процесса осуществления капитальных вложений, такие как сверхнормативный расход сырья, материалов, энергии, труда, потери от простоев, брака, нарушений трудовой и технологической дисциплины</a:t>
            </a:r>
            <a:r>
              <a:rPr lang="ru-RU" sz="2400" dirty="0" smtClean="0"/>
              <a:t>;</a:t>
            </a:r>
            <a:endParaRPr lang="ru-RU" sz="2400" dirty="0"/>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29</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3757640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428604"/>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1. </a:t>
            </a:r>
            <a:r>
              <a:rPr lang="ru-RU" sz="2400" b="1" dirty="0" smtClean="0">
                <a:solidFill>
                  <a:srgbClr val="003399"/>
                </a:solidFill>
              </a:rPr>
              <a:t>Признание </a:t>
            </a:r>
            <a:r>
              <a:rPr lang="ru-RU" sz="2400" b="1" dirty="0" smtClean="0">
                <a:solidFill>
                  <a:srgbClr val="003399"/>
                </a:solidFill>
              </a:rPr>
              <a:t>НКВ </a:t>
            </a:r>
            <a:r>
              <a:rPr lang="ru-RU" sz="2400" b="1" dirty="0" smtClean="0">
                <a:solidFill>
                  <a:srgbClr val="003399"/>
                </a:solidFill>
              </a:rPr>
              <a:t>в учете</a:t>
            </a:r>
          </a:p>
          <a:p>
            <a:pPr lvl="0"/>
            <a:r>
              <a:rPr lang="ru-RU" sz="2400" dirty="0"/>
              <a:t>В целях настоящего Стандарта </a:t>
            </a:r>
            <a:r>
              <a:rPr lang="ru-RU" sz="2400" b="1" dirty="0"/>
              <a:t>под незавершенными капитальными вложениями понимаются</a:t>
            </a:r>
            <a:r>
              <a:rPr lang="ru-RU" sz="2400" dirty="0"/>
              <a:t> затраты организации, понесенные ею в целях приобретения, создания, </a:t>
            </a:r>
            <a:r>
              <a:rPr lang="ru-RU" sz="2400" i="1" dirty="0"/>
              <a:t>улучшения</a:t>
            </a:r>
            <a:r>
              <a:rPr lang="ru-RU" sz="2400" dirty="0"/>
              <a:t>, восстановления основных средств и других </a:t>
            </a:r>
            <a:r>
              <a:rPr lang="ru-RU" sz="2400" dirty="0" err="1"/>
              <a:t>внеоборотных</a:t>
            </a:r>
            <a:r>
              <a:rPr lang="ru-RU" sz="2400" dirty="0"/>
              <a:t> активов, имеющих материально-вещественную форму, (далее – </a:t>
            </a:r>
            <a:r>
              <a:rPr lang="ru-RU" sz="2400" dirty="0" err="1"/>
              <a:t>внеоборотные</a:t>
            </a:r>
            <a:r>
              <a:rPr lang="ru-RU" sz="2400" dirty="0"/>
              <a:t> материальные активы) </a:t>
            </a:r>
            <a:r>
              <a:rPr lang="ru-RU" sz="2400" i="1" dirty="0"/>
              <a:t>до момента приведения соответствующего объекта в то место и (или) в то состояние, в которых организация намерена его использовать</a:t>
            </a:r>
            <a:r>
              <a:rPr lang="ru-RU" sz="2400" dirty="0" smtClean="0"/>
              <a:t>.</a:t>
            </a:r>
            <a:endParaRPr lang="ru-RU" sz="2800" b="1" dirty="0"/>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3</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25268600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27384"/>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2. Оценка при признании</a:t>
            </a:r>
            <a:endParaRPr lang="ru-RU" sz="3200" b="1" dirty="0" smtClean="0">
              <a:solidFill>
                <a:srgbClr val="003399"/>
              </a:solidFill>
            </a:endParaRPr>
          </a:p>
          <a:p>
            <a:pPr lvl="0"/>
            <a:r>
              <a:rPr lang="ru-RU" sz="2400" dirty="0"/>
              <a:t>В стоимость незавершенных капитальных вложений не включаются:</a:t>
            </a:r>
          </a:p>
          <a:p>
            <a:pPr lvl="0"/>
            <a:r>
              <a:rPr lang="ru-RU" sz="2400" dirty="0" smtClean="0"/>
              <a:t>затраты</a:t>
            </a:r>
            <a:r>
              <a:rPr lang="ru-RU" sz="2400" dirty="0"/>
              <a:t>, обусловленные авариями и другими чрезвычайными ситуациями;</a:t>
            </a:r>
          </a:p>
          <a:p>
            <a:pPr lvl="0"/>
            <a:r>
              <a:rPr lang="ru-RU" sz="2400" dirty="0"/>
              <a:t>обесценение других активов, независимо от того, использовались ли эти активы при осуществлении капитальных вложений;</a:t>
            </a:r>
          </a:p>
          <a:p>
            <a:pPr lvl="0"/>
            <a:r>
              <a:rPr lang="ru-RU" sz="2400" dirty="0"/>
              <a:t>затраты, которые не могут быть непосредственно соотнесены с осуществлением капитальных вложений;</a:t>
            </a:r>
          </a:p>
          <a:p>
            <a:pPr lvl="0"/>
            <a:r>
              <a:rPr lang="ru-RU" sz="2400" dirty="0"/>
              <a:t>затраты на организацию торжественных, публичных, презентационных мероприятий по открытию новых производств, по продвижению новых продуктов или услуг, включая затраты на рекламу, пресс-конференции, выставки и пр</a:t>
            </a:r>
            <a:r>
              <a:rPr lang="ru-RU" sz="2400" dirty="0" smtClean="0"/>
              <a:t>.;</a:t>
            </a:r>
            <a:endParaRPr lang="ru-RU" sz="2400" dirty="0"/>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30</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18603289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2. Оценка при признании</a:t>
            </a:r>
            <a:endParaRPr lang="ru-RU" sz="3200" b="1" dirty="0" smtClean="0">
              <a:solidFill>
                <a:srgbClr val="003399"/>
              </a:solidFill>
            </a:endParaRPr>
          </a:p>
          <a:p>
            <a:pPr lvl="0"/>
            <a:r>
              <a:rPr lang="ru-RU" sz="2400" dirty="0"/>
              <a:t>В стоимость незавершенных капитальных вложений не включаются:</a:t>
            </a:r>
          </a:p>
          <a:p>
            <a:pPr lvl="0"/>
            <a:r>
              <a:rPr lang="ru-RU" sz="2400" dirty="0" smtClean="0"/>
              <a:t>затраты</a:t>
            </a:r>
            <a:r>
              <a:rPr lang="ru-RU" sz="2400" dirty="0"/>
              <a:t>, связанные с организацией хозяйственной деятельности в новом месте или с новой категорией клиентов;</a:t>
            </a:r>
          </a:p>
          <a:p>
            <a:pPr lvl="0"/>
            <a:r>
              <a:rPr lang="ru-RU" sz="2400" dirty="0"/>
              <a:t>затраты на перемещение, удаление или ликвидацию ранее использовавшихся </a:t>
            </a:r>
            <a:r>
              <a:rPr lang="ru-RU" sz="2400" dirty="0" err="1"/>
              <a:t>внеоборотных</a:t>
            </a:r>
            <a:r>
              <a:rPr lang="ru-RU" sz="2400" dirty="0"/>
              <a:t> материальных активов организации, независимо от того, являются ли такие перемещение, удаление или ликвидация необходимыми для осуществления капитальных вложений;</a:t>
            </a:r>
          </a:p>
          <a:p>
            <a:pPr lvl="0"/>
            <a:r>
              <a:rPr lang="ru-RU" sz="2400" dirty="0"/>
              <a:t>затраты на реструктуризацию деятельности;</a:t>
            </a:r>
          </a:p>
          <a:p>
            <a:pPr lvl="0"/>
            <a:r>
              <a:rPr lang="ru-RU" sz="2400" dirty="0"/>
              <a:t>затраты на обучение персонала;</a:t>
            </a:r>
          </a:p>
          <a:p>
            <a:pPr lvl="0"/>
            <a:r>
              <a:rPr lang="ru-RU" sz="2400" dirty="0"/>
              <a:t>иные затраты, не соответствующие </a:t>
            </a:r>
            <a:r>
              <a:rPr lang="ru-RU" sz="2400" dirty="0" smtClean="0"/>
              <a:t>условиям признания НКВ.</a:t>
            </a:r>
            <a:endParaRPr lang="ru-RU" sz="2400" dirty="0"/>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31</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13269472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3. Обесценение</a:t>
            </a:r>
            <a:endParaRPr lang="ru-RU" sz="3200" b="1" dirty="0" smtClean="0">
              <a:solidFill>
                <a:srgbClr val="003399"/>
              </a:solidFill>
            </a:endParaRPr>
          </a:p>
          <a:p>
            <a:pPr lvl="0"/>
            <a:r>
              <a:rPr lang="ru-RU" sz="2400" dirty="0"/>
              <a:t>Организация проверяет незавершенные капитальные вложения на обесценение и учитывает изменение их балансовой стоимости вследствие обесценения в порядке, определенном международными стандартами финансовой отчетности в отношении основных средств и других </a:t>
            </a:r>
            <a:r>
              <a:rPr lang="ru-RU" sz="2400" dirty="0" err="1"/>
              <a:t>внеоборотных</a:t>
            </a:r>
            <a:r>
              <a:rPr lang="ru-RU" sz="2400" dirty="0"/>
              <a:t> материальных активов.</a:t>
            </a:r>
          </a:p>
          <a:p>
            <a:pPr lvl="0"/>
            <a:r>
              <a:rPr lang="ru-RU" sz="2400" dirty="0" smtClean="0">
                <a:solidFill>
                  <a:srgbClr val="003399"/>
                </a:solidFill>
              </a:rPr>
              <a:t>Дт08 </a:t>
            </a:r>
            <a:r>
              <a:rPr lang="ru-RU" sz="2400" dirty="0" err="1" smtClean="0">
                <a:solidFill>
                  <a:srgbClr val="003399"/>
                </a:solidFill>
              </a:rPr>
              <a:t>Кт</a:t>
            </a:r>
            <a:r>
              <a:rPr lang="ru-RU" sz="2400" dirty="0" smtClean="0">
                <a:solidFill>
                  <a:srgbClr val="003399"/>
                </a:solidFill>
              </a:rPr>
              <a:t>… - накопление затрат</a:t>
            </a:r>
          </a:p>
          <a:p>
            <a:pPr lvl="0"/>
            <a:r>
              <a:rPr lang="ru-RU" sz="2400" dirty="0" smtClean="0">
                <a:solidFill>
                  <a:srgbClr val="003399"/>
                </a:solidFill>
              </a:rPr>
              <a:t>Дт91 </a:t>
            </a:r>
            <a:r>
              <a:rPr lang="ru-RU" sz="2400" dirty="0" err="1" smtClean="0">
                <a:solidFill>
                  <a:srgbClr val="003399"/>
                </a:solidFill>
              </a:rPr>
              <a:t>Кт</a:t>
            </a:r>
            <a:r>
              <a:rPr lang="ru-RU" sz="2400" dirty="0" smtClean="0">
                <a:solidFill>
                  <a:srgbClr val="003399"/>
                </a:solidFill>
              </a:rPr>
              <a:t> ???02,08</a:t>
            </a:r>
            <a:r>
              <a:rPr lang="en-US" sz="2400" dirty="0" smtClean="0">
                <a:solidFill>
                  <a:srgbClr val="003399"/>
                </a:solidFill>
              </a:rPr>
              <a:t>~ </a:t>
            </a:r>
            <a:r>
              <a:rPr lang="ru-RU" sz="2400" dirty="0" smtClean="0">
                <a:solidFill>
                  <a:srgbClr val="003399"/>
                </a:solidFill>
              </a:rPr>
              <a:t>- обесценение</a:t>
            </a:r>
          </a:p>
          <a:p>
            <a:pPr lvl="0"/>
            <a:r>
              <a:rPr lang="ru-RU" sz="2400" dirty="0" smtClean="0">
                <a:solidFill>
                  <a:srgbClr val="003399"/>
                </a:solidFill>
              </a:rPr>
              <a:t>Дт02, 08</a:t>
            </a:r>
            <a:r>
              <a:rPr lang="en-US" sz="2400" dirty="0" smtClean="0">
                <a:solidFill>
                  <a:srgbClr val="003399"/>
                </a:solidFill>
              </a:rPr>
              <a:t>~</a:t>
            </a:r>
            <a:r>
              <a:rPr lang="ru-RU" sz="2400" dirty="0" smtClean="0">
                <a:solidFill>
                  <a:srgbClr val="003399"/>
                </a:solidFill>
              </a:rPr>
              <a:t> Кт91 - снижение обесценения</a:t>
            </a:r>
            <a:endParaRPr lang="ru-RU" sz="2400" dirty="0">
              <a:solidFill>
                <a:srgbClr val="003399"/>
              </a:solidFill>
            </a:endParaRPr>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32</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25801817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4. Переквалификация и списание НКВ</a:t>
            </a:r>
            <a:endParaRPr lang="ru-RU" sz="3200" b="1" dirty="0" smtClean="0">
              <a:solidFill>
                <a:srgbClr val="003399"/>
              </a:solidFill>
            </a:endParaRPr>
          </a:p>
          <a:p>
            <a:pPr lvl="0"/>
            <a:r>
              <a:rPr lang="ru-RU" sz="2400" dirty="0"/>
              <a:t>Незавершенные капитальные вложения по их завершении </a:t>
            </a:r>
            <a:r>
              <a:rPr lang="ru-RU" sz="2400" b="1" dirty="0" err="1"/>
              <a:t>переклассифицируются</a:t>
            </a:r>
            <a:r>
              <a:rPr lang="ru-RU" sz="2400" b="1" dirty="0"/>
              <a:t> в основные средства </a:t>
            </a:r>
            <a:r>
              <a:rPr lang="ru-RU" sz="2400" dirty="0"/>
              <a:t>или другие </a:t>
            </a:r>
            <a:r>
              <a:rPr lang="ru-RU" sz="2400" dirty="0" err="1"/>
              <a:t>внеоборотные</a:t>
            </a:r>
            <a:r>
              <a:rPr lang="ru-RU" sz="2400" dirty="0"/>
              <a:t> материальные активы в тот момент, когда объект готов к эксплуатации и находится в том месте и (или) в том состоянии, в которых организация намерена его использовать.</a:t>
            </a:r>
          </a:p>
          <a:p>
            <a:r>
              <a:rPr lang="ru-RU" sz="2400" dirty="0"/>
              <a:t>В случае фактического начала эксплуатации </a:t>
            </a:r>
            <a:r>
              <a:rPr lang="ru-RU" sz="2400" b="1" dirty="0"/>
              <a:t>части объекта </a:t>
            </a:r>
            <a:r>
              <a:rPr lang="ru-RU" sz="2400" dirty="0"/>
              <a:t>незавершенных капитальных вложений до готовности объекта в целом, организация </a:t>
            </a:r>
            <a:r>
              <a:rPr lang="ru-RU" sz="2400" dirty="0" err="1"/>
              <a:t>переклассифицирует</a:t>
            </a:r>
            <a:r>
              <a:rPr lang="ru-RU" sz="2400" dirty="0"/>
              <a:t> в основное средство или другой </a:t>
            </a:r>
            <a:r>
              <a:rPr lang="ru-RU" sz="2400" dirty="0" err="1"/>
              <a:t>внеоборотный</a:t>
            </a:r>
            <a:r>
              <a:rPr lang="ru-RU" sz="2400" dirty="0"/>
              <a:t> материальный актив соответствующую часть незавершенных капитальных вложений</a:t>
            </a:r>
            <a:r>
              <a:rPr lang="ru-RU" sz="2400" dirty="0" smtClean="0"/>
              <a:t>.</a:t>
            </a:r>
            <a:endParaRPr lang="ru-RU" sz="2400" dirty="0"/>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33</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30501208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4. Переквалификация и списание НКВ</a:t>
            </a:r>
            <a:endParaRPr lang="ru-RU" sz="3200" b="1" dirty="0" smtClean="0">
              <a:solidFill>
                <a:srgbClr val="003399"/>
              </a:solidFill>
            </a:endParaRPr>
          </a:p>
          <a:p>
            <a:pPr lvl="0"/>
            <a:r>
              <a:rPr lang="ru-RU" sz="2200" dirty="0"/>
              <a:t>Незавершенные капитальные вложения списываются при их выбытии или при неспособности приносить организации экономические выгоды в будущем. Списание незавершенных капитальных вложений может быть обусловлено в частности:</a:t>
            </a:r>
          </a:p>
          <a:p>
            <a:pPr marL="342900" lvl="0" indent="-342900">
              <a:buFont typeface="Arial" panose="020B0604020202020204" pitchFamily="34" charset="0"/>
              <a:buChar char="•"/>
            </a:pPr>
            <a:r>
              <a:rPr lang="ru-RU" sz="2200" dirty="0"/>
              <a:t>передачей соответствующих объектов </a:t>
            </a:r>
            <a:r>
              <a:rPr lang="ru-RU" sz="2200" dirty="0" smtClean="0"/>
              <a:t>другим </a:t>
            </a:r>
            <a:r>
              <a:rPr lang="ru-RU" sz="2200" dirty="0"/>
              <a:t>лицам в связи с продажей, меной, передачей во вклад в капитал другой организации, передачей в некоммерческую организацию и др.;</a:t>
            </a:r>
          </a:p>
          <a:p>
            <a:pPr marL="342900" lvl="0" indent="-342900">
              <a:buFont typeface="Arial" panose="020B0604020202020204" pitchFamily="34" charset="0"/>
              <a:buChar char="•"/>
            </a:pPr>
            <a:r>
              <a:rPr lang="ru-RU" sz="2200" dirty="0"/>
              <a:t>физическим выбытием соответствующих объектов имущества в связи с утратой, аварией, стихийным бедствием и др.;</a:t>
            </a:r>
          </a:p>
          <a:p>
            <a:pPr marL="342900" lvl="0" indent="-342900">
              <a:buFont typeface="Arial" panose="020B0604020202020204" pitchFamily="34" charset="0"/>
              <a:buChar char="•"/>
            </a:pPr>
            <a:r>
              <a:rPr lang="ru-RU" sz="2200" dirty="0"/>
              <a:t>прекращением осуществления капитальных вложений при отсутствии перспектив возобновления и отсутствии возможности продажи незавершенных объектов;</a:t>
            </a:r>
          </a:p>
          <a:p>
            <a:pPr marL="342900" lvl="0" indent="-342900">
              <a:buFont typeface="Arial" panose="020B0604020202020204" pitchFamily="34" charset="0"/>
              <a:buChar char="•"/>
            </a:pPr>
            <a:r>
              <a:rPr lang="ru-RU" sz="2200" dirty="0"/>
              <a:t>другими обстоятельствами.</a:t>
            </a:r>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34</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23265531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4. Переквалификация и списание НКВ</a:t>
            </a:r>
            <a:endParaRPr lang="ru-RU" sz="3200" b="1" dirty="0" smtClean="0">
              <a:solidFill>
                <a:srgbClr val="003399"/>
              </a:solidFill>
            </a:endParaRPr>
          </a:p>
          <a:p>
            <a:pPr lvl="0"/>
            <a:r>
              <a:rPr lang="ru-RU" sz="2000" dirty="0"/>
              <a:t>Затраты на демонтаж объектов в связи с выбытием незавершенных капитальных вложений, превышающие сумму соответствующего оценочного обязательства, признаются расходами периода, в котором эти затраты были понесены</a:t>
            </a:r>
            <a:r>
              <a:rPr lang="ru-RU" sz="2000" dirty="0" smtClean="0"/>
              <a:t>.</a:t>
            </a:r>
          </a:p>
          <a:p>
            <a:pPr lvl="0"/>
            <a:r>
              <a:rPr lang="ru-RU" sz="2000" dirty="0" smtClean="0">
                <a:solidFill>
                  <a:srgbClr val="003399"/>
                </a:solidFill>
              </a:rPr>
              <a:t>Сначала Дт08 Кт96, затем Дт96 Кт60(23)</a:t>
            </a:r>
            <a:endParaRPr lang="ru-RU" sz="2000" dirty="0">
              <a:solidFill>
                <a:srgbClr val="003399"/>
              </a:solidFill>
            </a:endParaRPr>
          </a:p>
          <a:p>
            <a:pPr lvl="0"/>
            <a:r>
              <a:rPr lang="ru-RU" sz="2000" dirty="0"/>
              <a:t>Результатом от выбытия незавершенных капитальных вложений является разница между суммой списываемой балансовой стоимости актива и затрат на выбытие объектов с одной стороны и поступлениями от их выбытия – с другой</a:t>
            </a:r>
            <a:r>
              <a:rPr lang="ru-RU" sz="2000" dirty="0" smtClean="0"/>
              <a:t>.</a:t>
            </a:r>
          </a:p>
          <a:p>
            <a:pPr lvl="0"/>
            <a:r>
              <a:rPr lang="ru-RU" sz="2000" dirty="0" smtClean="0">
                <a:solidFill>
                  <a:srgbClr val="003399"/>
                </a:solidFill>
              </a:rPr>
              <a:t>Дт</a:t>
            </a:r>
            <a:r>
              <a:rPr lang="ru-RU" sz="2000" strike="sngStrike" dirty="0" smtClean="0">
                <a:solidFill>
                  <a:srgbClr val="003399"/>
                </a:solidFill>
              </a:rPr>
              <a:t>91</a:t>
            </a:r>
            <a:r>
              <a:rPr lang="ru-RU" sz="2000" dirty="0" smtClean="0">
                <a:solidFill>
                  <a:srgbClr val="003399"/>
                </a:solidFill>
              </a:rPr>
              <a:t> Кт08,60(23)</a:t>
            </a:r>
          </a:p>
          <a:p>
            <a:pPr lvl="0"/>
            <a:r>
              <a:rPr lang="ru-RU" sz="2000" dirty="0" smtClean="0">
                <a:solidFill>
                  <a:srgbClr val="003399"/>
                </a:solidFill>
              </a:rPr>
              <a:t>Дт10,… Кт</a:t>
            </a:r>
            <a:r>
              <a:rPr lang="ru-RU" sz="2000" strike="sngStrike" dirty="0" smtClean="0">
                <a:solidFill>
                  <a:srgbClr val="003399"/>
                </a:solidFill>
              </a:rPr>
              <a:t>91</a:t>
            </a:r>
            <a:endParaRPr lang="ru-RU" sz="2000" strike="sngStrike" dirty="0">
              <a:solidFill>
                <a:srgbClr val="003399"/>
              </a:solidFill>
            </a:endParaRPr>
          </a:p>
          <a:p>
            <a:r>
              <a:rPr lang="ru-RU" sz="2000" dirty="0"/>
              <a:t>Результат от выбытия незавершенных капитальных вложений включается в состав расходов (доходов) периода, в котором списывается актив</a:t>
            </a:r>
            <a:r>
              <a:rPr lang="ru-RU" sz="2000" dirty="0" smtClean="0"/>
              <a:t>.</a:t>
            </a:r>
          </a:p>
          <a:p>
            <a:pPr lvl="0"/>
            <a:r>
              <a:rPr lang="ru-RU" sz="2000" dirty="0" smtClean="0">
                <a:solidFill>
                  <a:srgbClr val="003399"/>
                </a:solidFill>
              </a:rPr>
              <a:t>В части превышения суммы </a:t>
            </a:r>
            <a:r>
              <a:rPr lang="ru-RU" sz="2000" dirty="0">
                <a:solidFill>
                  <a:srgbClr val="003399"/>
                </a:solidFill>
              </a:rPr>
              <a:t>Дт</a:t>
            </a:r>
            <a:r>
              <a:rPr lang="ru-RU" sz="2000" strike="sngStrike" dirty="0">
                <a:solidFill>
                  <a:srgbClr val="003399"/>
                </a:solidFill>
              </a:rPr>
              <a:t>91</a:t>
            </a:r>
            <a:r>
              <a:rPr lang="ru-RU" sz="2000" dirty="0">
                <a:solidFill>
                  <a:srgbClr val="003399"/>
                </a:solidFill>
              </a:rPr>
              <a:t> Кт08,60(23</a:t>
            </a:r>
            <a:r>
              <a:rPr lang="ru-RU" sz="2000" dirty="0" smtClean="0">
                <a:solidFill>
                  <a:srgbClr val="003399"/>
                </a:solidFill>
              </a:rPr>
              <a:t>) над суммой Дт10</a:t>
            </a:r>
            <a:r>
              <a:rPr lang="ru-RU" sz="2000" dirty="0">
                <a:solidFill>
                  <a:srgbClr val="003399"/>
                </a:solidFill>
              </a:rPr>
              <a:t>,… Кт</a:t>
            </a:r>
            <a:r>
              <a:rPr lang="ru-RU" sz="2000" strike="sngStrike" dirty="0">
                <a:solidFill>
                  <a:srgbClr val="003399"/>
                </a:solidFill>
              </a:rPr>
              <a:t>91</a:t>
            </a:r>
          </a:p>
          <a:p>
            <a:endParaRPr lang="ru-RU" sz="2000" dirty="0">
              <a:solidFill>
                <a:srgbClr val="003399"/>
              </a:solidFill>
            </a:endParaRPr>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35</a:t>
            </a:r>
          </a:p>
        </p:txBody>
      </p:sp>
    </p:spTree>
    <p:extLst>
      <p:ext uri="{BB962C8B-B14F-4D97-AF65-F5344CB8AC3E}">
        <p14:creationId xmlns:p14="http://schemas.microsoft.com/office/powerpoint/2010/main" val="38393782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5. Отражение НКВ в отчетности</a:t>
            </a:r>
            <a:endParaRPr lang="ru-RU" sz="3200" b="1" dirty="0" smtClean="0">
              <a:solidFill>
                <a:srgbClr val="003399"/>
              </a:solidFill>
            </a:endParaRPr>
          </a:p>
          <a:p>
            <a:pPr lvl="0"/>
            <a:r>
              <a:rPr lang="ru-RU" sz="2400" b="1" dirty="0"/>
              <a:t>В бухгалтерском балансе </a:t>
            </a:r>
            <a:r>
              <a:rPr lang="ru-RU" sz="2400" dirty="0"/>
              <a:t>в составе </a:t>
            </a:r>
            <a:r>
              <a:rPr lang="ru-RU" sz="2400" dirty="0" err="1"/>
              <a:t>внеоборотных</a:t>
            </a:r>
            <a:r>
              <a:rPr lang="ru-RU" sz="2400" dirty="0"/>
              <a:t> активов отражается балансовая стоимость незавершенных капитальных вложений. При этом с учетом существенности отдельно отражается балансовая стоимость незавершенных капитальных вложений, относящаяся к разным видам </a:t>
            </a:r>
            <a:r>
              <a:rPr lang="ru-RU" sz="2400" dirty="0" err="1"/>
              <a:t>внеоборотных</a:t>
            </a:r>
            <a:r>
              <a:rPr lang="ru-RU" sz="2400" dirty="0"/>
              <a:t> материальных активов, которые организация намерена получить по завершении соответствующих капитальных вложений</a:t>
            </a:r>
            <a:r>
              <a:rPr lang="ru-RU" sz="2400" dirty="0" smtClean="0"/>
              <a:t>.</a:t>
            </a:r>
            <a:endParaRPr lang="ru-RU" sz="2400" dirty="0"/>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36</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21388312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5. Отражение НКВ в отчетности</a:t>
            </a:r>
            <a:endParaRPr lang="ru-RU" sz="3200" b="1" dirty="0" smtClean="0">
              <a:solidFill>
                <a:srgbClr val="003399"/>
              </a:solidFill>
            </a:endParaRPr>
          </a:p>
          <a:p>
            <a:pPr lvl="0"/>
            <a:r>
              <a:rPr lang="ru-RU" sz="2400" b="1" dirty="0" smtClean="0"/>
              <a:t>В </a:t>
            </a:r>
            <a:r>
              <a:rPr lang="ru-RU" sz="2400" b="1" dirty="0"/>
              <a:t>отчете о финансовых результатах</a:t>
            </a:r>
            <a:r>
              <a:rPr lang="ru-RU" sz="2400" dirty="0"/>
              <a:t> с учетом существенности отражается:</a:t>
            </a:r>
          </a:p>
          <a:p>
            <a:pPr marL="342900" lvl="0" indent="-342900">
              <a:buFont typeface="Arial" panose="020B0604020202020204" pitchFamily="34" charset="0"/>
              <a:buChar char="•"/>
            </a:pPr>
            <a:r>
              <a:rPr lang="ru-RU" sz="2400" dirty="0"/>
              <a:t>чистый результат от выбытия незавершенных капитальных вложений за отчетный период;</a:t>
            </a:r>
          </a:p>
          <a:p>
            <a:pPr marL="342900" lvl="0" indent="-342900">
              <a:buFont typeface="Arial" panose="020B0604020202020204" pitchFamily="34" charset="0"/>
              <a:buChar char="•"/>
            </a:pPr>
            <a:r>
              <a:rPr lang="ru-RU" sz="2400" dirty="0"/>
              <a:t>чистый результат обесценения незавершенных капитальных вложений и восстановлении обесценения, отнесенного на расходы (доходы) отчетного периода</a:t>
            </a:r>
            <a:r>
              <a:rPr lang="ru-RU" sz="2400" dirty="0" smtClean="0"/>
              <a:t>.</a:t>
            </a:r>
            <a:endParaRPr lang="ru-RU" sz="2400" dirty="0"/>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37</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13014567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5. Отражение НКВ в отчетности</a:t>
            </a:r>
            <a:endParaRPr lang="ru-RU" sz="3200" b="1" dirty="0" smtClean="0">
              <a:solidFill>
                <a:srgbClr val="003399"/>
              </a:solidFill>
            </a:endParaRPr>
          </a:p>
          <a:p>
            <a:pPr lvl="0"/>
            <a:r>
              <a:rPr lang="ru-RU" sz="2400" b="1" dirty="0" smtClean="0"/>
              <a:t>В </a:t>
            </a:r>
            <a:r>
              <a:rPr lang="ru-RU" sz="2400" b="1" dirty="0"/>
              <a:t>отчете об изменении капитала</a:t>
            </a:r>
            <a:r>
              <a:rPr lang="ru-RU" sz="2400" dirty="0"/>
              <a:t> с учетом существенности отражается информация об изменениях учетной политики в отношении капитальных вложений организации, повлиявших на увеличение или уменьшение капитала.</a:t>
            </a:r>
          </a:p>
          <a:p>
            <a:pPr lvl="0"/>
            <a:r>
              <a:rPr lang="ru-RU" sz="2400" b="1" dirty="0"/>
              <a:t>В отчете о движении денежных средств </a:t>
            </a:r>
            <a:r>
              <a:rPr lang="ru-RU" sz="2400" dirty="0"/>
              <a:t>с учетом существенности раскрывается информация о денежных потоках организации от операций, связанных с капитальными вложениями организации за отчетный период</a:t>
            </a:r>
            <a:r>
              <a:rPr lang="ru-RU" sz="2400" dirty="0" smtClean="0"/>
              <a:t>.</a:t>
            </a:r>
            <a:endParaRPr lang="ru-RU" sz="2400" dirty="0"/>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38</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39784058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5. Отражение НКВ в отчетности</a:t>
            </a:r>
            <a:endParaRPr lang="ru-RU" sz="3200" b="1" dirty="0" smtClean="0">
              <a:solidFill>
                <a:srgbClr val="003399"/>
              </a:solidFill>
            </a:endParaRPr>
          </a:p>
          <a:p>
            <a:pPr lvl="0"/>
            <a:r>
              <a:rPr lang="ru-RU" sz="2400" b="1" dirty="0" smtClean="0"/>
              <a:t>В </a:t>
            </a:r>
            <a:r>
              <a:rPr lang="ru-RU" sz="2400" b="1" dirty="0"/>
              <a:t>пояснениях </a:t>
            </a:r>
            <a:r>
              <a:rPr lang="ru-RU" sz="2400" dirty="0"/>
              <a:t>к бухгалтерскому балансу и отчету о финансовых результатах с учетом существенности раскрывается информация необходимая для понимания представленных в бухгалтерской (финансовой) отчетности показателей, связанных с капитальными вложениями организации, в том числе, с </a:t>
            </a:r>
            <a:r>
              <a:rPr lang="ru-RU" sz="2400" dirty="0" err="1"/>
              <a:t>переклассификацией</a:t>
            </a:r>
            <a:r>
              <a:rPr lang="ru-RU" sz="2400" dirty="0"/>
              <a:t> незавершенных капитальных вложений в основные средства или другие </a:t>
            </a:r>
            <a:r>
              <a:rPr lang="ru-RU" sz="2400" dirty="0" err="1"/>
              <a:t>внеоборотные</a:t>
            </a:r>
            <a:r>
              <a:rPr lang="ru-RU" sz="2400" dirty="0"/>
              <a:t> материальные активы.</a:t>
            </a:r>
          </a:p>
          <a:p>
            <a:pPr lvl="0"/>
            <a:r>
              <a:rPr lang="ru-RU" sz="2400" dirty="0"/>
              <a:t>Организация раскрывает информацию об обесценении незавершенных капитальных вложений исходя из соответствующих требований </a:t>
            </a:r>
            <a:r>
              <a:rPr lang="ru-RU" sz="2400" dirty="0" smtClean="0"/>
              <a:t>МСФО </a:t>
            </a:r>
            <a:r>
              <a:rPr lang="ru-RU" sz="2400" dirty="0"/>
              <a:t>в отношении основных средств и других </a:t>
            </a:r>
            <a:r>
              <a:rPr lang="ru-RU" sz="2400" dirty="0" err="1"/>
              <a:t>внеоборотных</a:t>
            </a:r>
            <a:r>
              <a:rPr lang="ru-RU" sz="2400" dirty="0"/>
              <a:t> материальных активов.</a:t>
            </a:r>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39</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3877571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428604"/>
            <a:ext cx="8784976" cy="5544616"/>
          </a:xfrm>
          <a:prstGeom prst="rect">
            <a:avLst/>
          </a:prstGeom>
          <a:noFill/>
          <a:ln w="9525">
            <a:noFill/>
            <a:miter lim="800000"/>
            <a:headEnd/>
            <a:tailEnd/>
          </a:ln>
        </p:spPr>
        <p:txBody>
          <a:bodyPr/>
          <a:lstStyle/>
          <a:p>
            <a:pPr algn="just"/>
            <a:r>
              <a:rPr lang="ru-RU" sz="2800" i="1" dirty="0">
                <a:solidFill>
                  <a:schemeClr val="accent6">
                    <a:lumMod val="75000"/>
                  </a:schemeClr>
                </a:solidFill>
              </a:rPr>
              <a:t>Проект ФСБУ «Незавершенные капитальные вложения»</a:t>
            </a:r>
          </a:p>
          <a:p>
            <a:pPr algn="just"/>
            <a:r>
              <a:rPr lang="ru-RU" sz="2800" b="1" dirty="0" smtClean="0">
                <a:solidFill>
                  <a:srgbClr val="003399"/>
                </a:solidFill>
              </a:rPr>
              <a:t>Себестоимость </a:t>
            </a:r>
            <a:r>
              <a:rPr lang="ru-RU" sz="2800" b="1" dirty="0" smtClean="0">
                <a:solidFill>
                  <a:srgbClr val="003399"/>
                </a:solidFill>
              </a:rPr>
              <a:t>основных средств</a:t>
            </a:r>
            <a:r>
              <a:rPr lang="ru-RU" sz="2800" dirty="0" smtClean="0">
                <a:solidFill>
                  <a:srgbClr val="003399"/>
                </a:solidFill>
              </a:rPr>
              <a:t> – определяемая в соответствии с настоящим Стандартом сумма фактических затрат, понесенных с целью извлечения экономических выгод от основных средств (из </a:t>
            </a:r>
            <a:r>
              <a:rPr lang="ru-RU" sz="2800" dirty="0" smtClean="0">
                <a:solidFill>
                  <a:srgbClr val="003399"/>
                </a:solidFill>
              </a:rPr>
              <a:t>старого проекта </a:t>
            </a:r>
            <a:r>
              <a:rPr lang="ru-RU" sz="2800" dirty="0" smtClean="0">
                <a:solidFill>
                  <a:srgbClr val="003399"/>
                </a:solidFill>
              </a:rPr>
              <a:t>ФСБУ «Основные средства»).</a:t>
            </a:r>
          </a:p>
          <a:p>
            <a:pPr algn="just"/>
            <a:endParaRPr lang="ru-RU" sz="2800" b="1" dirty="0" smtClean="0">
              <a:solidFill>
                <a:srgbClr val="003399"/>
              </a:solidFill>
            </a:endParaRPr>
          </a:p>
          <a:p>
            <a:pPr algn="just"/>
            <a:r>
              <a:rPr lang="ru-RU" sz="2800" b="1" dirty="0" smtClean="0">
                <a:solidFill>
                  <a:srgbClr val="003399"/>
                </a:solidFill>
              </a:rPr>
              <a:t>!!!</a:t>
            </a:r>
            <a:r>
              <a:rPr lang="ru-RU" sz="2800" dirty="0" smtClean="0">
                <a:solidFill>
                  <a:srgbClr val="003399"/>
                </a:solidFill>
              </a:rPr>
              <a:t> Это правило капитализации расходов (отделение капитализируемых расходов от текущих).</a:t>
            </a:r>
          </a:p>
          <a:p>
            <a:pPr algn="just"/>
            <a:endParaRPr lang="ru-RU" sz="2400" i="1" dirty="0" smtClean="0">
              <a:solidFill>
                <a:srgbClr val="003399"/>
              </a:solidFill>
            </a:endParaRPr>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4</a:t>
            </a:r>
            <a:endParaRPr lang="ru-RU" sz="900" dirty="0" smtClean="0">
              <a:solidFill>
                <a:srgbClr val="003399"/>
              </a:solidFill>
              <a:latin typeface="Arial" pitchFamily="34" charset="0"/>
            </a:endParaRPr>
          </a:p>
        </p:txBody>
      </p:sp>
    </p:spTree>
    <p:extLst>
      <p:ext uri="{BB962C8B-B14F-4D97-AF65-F5344CB8AC3E}">
        <p14:creationId xmlns:p14="http://schemas.microsoft.com/office/powerpoint/2010/main" val="6342726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6. Переходные положения</a:t>
            </a:r>
            <a:endParaRPr lang="ru-RU" sz="3200" b="1" dirty="0" smtClean="0">
              <a:solidFill>
                <a:srgbClr val="003399"/>
              </a:solidFill>
            </a:endParaRPr>
          </a:p>
          <a:p>
            <a:pPr lvl="0"/>
            <a:r>
              <a:rPr lang="ru-RU" dirty="0"/>
              <a:t>Организация применяет настоящий Стандарт, начиная с бухгалтерской отчетности за 2020 год. Организация вправе начать применять настоящий Стандарт до указанного срока, при условии раскрытия этого факта в своей бухгалтерской (финансовой) отчетности.</a:t>
            </a:r>
          </a:p>
          <a:p>
            <a:pPr lvl="0"/>
            <a:r>
              <a:rPr lang="ru-RU" dirty="0"/>
              <a:t>Последствия изменений учетной политики в связи с началом применения настоящего Стандарта </a:t>
            </a:r>
            <a:r>
              <a:rPr lang="ru-RU" b="1" dirty="0"/>
              <a:t>отражаются ретроспективно</a:t>
            </a:r>
            <a:r>
              <a:rPr lang="ru-RU" dirty="0"/>
              <a:t> (как если бы настоящий Стандарт применялся с момента возникновения затрагиваемых им фактов хозяйственной жизни</a:t>
            </a:r>
            <a:r>
              <a:rPr lang="ru-RU" dirty="0" smtClean="0"/>
              <a:t>).</a:t>
            </a:r>
            <a:endParaRPr lang="ru-RU" dirty="0"/>
          </a:p>
          <a:p>
            <a:pPr lvl="0"/>
            <a:r>
              <a:rPr lang="ru-RU" dirty="0"/>
              <a:t>Организация </a:t>
            </a:r>
            <a:r>
              <a:rPr lang="ru-RU" b="1" dirty="0"/>
              <a:t>вправе</a:t>
            </a:r>
            <a:r>
              <a:rPr lang="ru-RU" dirty="0"/>
              <a:t> начать применять настоящий Стандарт </a:t>
            </a:r>
            <a:r>
              <a:rPr lang="ru-RU" b="1" dirty="0"/>
              <a:t>перспективно</a:t>
            </a:r>
            <a:r>
              <a:rPr lang="ru-RU" dirty="0"/>
              <a:t>, то есть, только в отношении фактов хозяйственной жизни, имевших место после начала применения настоящего Стандарта, без изменения сформированных ранее данных бухгалтерского учета.</a:t>
            </a:r>
          </a:p>
          <a:p>
            <a:r>
              <a:rPr lang="ru-RU" dirty="0"/>
              <a:t>Организация </a:t>
            </a:r>
            <a:r>
              <a:rPr lang="ru-RU" b="1" dirty="0"/>
              <a:t>раскрывает</a:t>
            </a:r>
            <a:r>
              <a:rPr lang="ru-RU" dirty="0"/>
              <a:t> примененный ею порядок изменений учетной политики в связи с началом применения настоящего Стандарта в своей бухгалтерской (финансовой) отчетности, начиная с которой применяется настоящий Стандарт.</a:t>
            </a:r>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40</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21302439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2" descr="C:\Users\ArtGri\Desktop\NGrishina_\ЕФРЕМОВА_Вектор развития\имиджи_Вектор развития\8-голуб.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5300"/>
                    </a14:imgEffect>
                    <a14:imgEffect>
                      <a14:saturation sat="33000"/>
                    </a14:imgEffect>
                  </a14:imgLayer>
                </a14:imgProps>
              </a:ext>
              <a:ext uri="{28A0092B-C50C-407E-A947-70E740481C1C}">
                <a14:useLocalDpi xmlns:a14="http://schemas.microsoft.com/office/drawing/2010/main" val="0"/>
              </a:ext>
            </a:extLst>
          </a:blip>
          <a:srcRect l="7275" b="10473"/>
          <a:stretch/>
        </p:blipFill>
        <p:spPr bwMode="auto">
          <a:xfrm>
            <a:off x="0" y="-11761"/>
            <a:ext cx="9906000" cy="6869761"/>
          </a:xfrm>
          <a:prstGeom prst="rect">
            <a:avLst/>
          </a:prstGeom>
          <a:noFill/>
          <a:extLst>
            <a:ext uri="{909E8E84-426E-40DD-AFC4-6F175D3DCCD1}">
              <a14:hiddenFill xmlns:a14="http://schemas.microsoft.com/office/drawing/2010/main">
                <a:solidFill>
                  <a:srgbClr val="FFFFFF"/>
                </a:solidFill>
              </a14:hiddenFill>
            </a:ext>
          </a:extLst>
        </p:spPr>
      </p:pic>
      <p:sp>
        <p:nvSpPr>
          <p:cNvPr id="60" name="Прямоугольник 59"/>
          <p:cNvSpPr/>
          <p:nvPr/>
        </p:nvSpPr>
        <p:spPr>
          <a:xfrm>
            <a:off x="1502269" y="1844824"/>
            <a:ext cx="6959426" cy="3240360"/>
          </a:xfrm>
          <a:prstGeom prst="rect">
            <a:avLst/>
          </a:prstGeom>
          <a:solidFill>
            <a:srgbClr val="9FCDF3">
              <a:alpha val="50196"/>
            </a:srgb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344488" y="6086475"/>
            <a:ext cx="9217023" cy="582613"/>
            <a:chOff x="344488" y="6086475"/>
            <a:chExt cx="9217023" cy="582613"/>
          </a:xfrm>
        </p:grpSpPr>
        <p:grpSp>
          <p:nvGrpSpPr>
            <p:cNvPr id="9" name="Группа 8"/>
            <p:cNvGrpSpPr/>
            <p:nvPr/>
          </p:nvGrpSpPr>
          <p:grpSpPr>
            <a:xfrm>
              <a:off x="457200" y="6309321"/>
              <a:ext cx="9104311" cy="280392"/>
              <a:chOff x="2390743" y="6157118"/>
              <a:chExt cx="8646736" cy="423863"/>
            </a:xfrm>
          </p:grpSpPr>
          <p:sp>
            <p:nvSpPr>
              <p:cNvPr id="52" name="Прямоугольник 51"/>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2" name="Группа 11"/>
            <p:cNvGrpSpPr/>
            <p:nvPr/>
          </p:nvGrpSpPr>
          <p:grpSpPr>
            <a:xfrm>
              <a:off x="344488" y="6086475"/>
              <a:ext cx="1417637" cy="582613"/>
              <a:chOff x="344488" y="6086475"/>
              <a:chExt cx="1417637" cy="582613"/>
            </a:xfrm>
          </p:grpSpPr>
          <p:sp>
            <p:nvSpPr>
              <p:cNvPr id="1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8"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5"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7"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8"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3"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12"/>
            <p:cNvGrpSpPr/>
            <p:nvPr/>
          </p:nvGrpSpPr>
          <p:grpSpPr>
            <a:xfrm>
              <a:off x="9129464" y="6146800"/>
              <a:ext cx="325437" cy="400050"/>
              <a:chOff x="9129464" y="6146800"/>
              <a:chExt cx="325437" cy="400050"/>
            </a:xfrm>
          </p:grpSpPr>
          <p:sp>
            <p:nvSpPr>
              <p:cNvPr id="1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Прямоугольник 15"/>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grpSp>
      <p:sp>
        <p:nvSpPr>
          <p:cNvPr id="54"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smtClean="0">
                <a:solidFill>
                  <a:srgbClr val="003399"/>
                </a:solidFill>
                <a:latin typeface="Arial" pitchFamily="34" charset="0"/>
              </a:rPr>
              <a:t>41</a:t>
            </a:r>
            <a:endParaRPr kumimoji="0" lang="ru-RU" sz="900" b="0" i="0" u="none" strike="noStrike" cap="none" normalizeH="0" baseline="0" dirty="0" smtClean="0">
              <a:ln>
                <a:noFill/>
              </a:ln>
              <a:solidFill>
                <a:srgbClr val="003399"/>
              </a:solidFill>
              <a:effectLst/>
              <a:latin typeface="Arial" pitchFamily="34" charset="0"/>
            </a:endParaRPr>
          </a:p>
        </p:txBody>
      </p:sp>
      <p:sp>
        <p:nvSpPr>
          <p:cNvPr id="58" name="Прямоугольник 57"/>
          <p:cNvSpPr/>
          <p:nvPr/>
        </p:nvSpPr>
        <p:spPr>
          <a:xfrm>
            <a:off x="1782461" y="1628800"/>
            <a:ext cx="6842947" cy="3672408"/>
          </a:xfrm>
          <a:prstGeom prst="rect">
            <a:avLst/>
          </a:prstGeom>
          <a:noFill/>
          <a:ln w="34925" cap="rnd" cmpd="dbl">
            <a:prstDash val="lgDash"/>
            <a:bevel/>
          </a:ln>
          <a:effectLst/>
        </p:spPr>
        <p:style>
          <a:lnRef idx="0">
            <a:schemeClr val="accent3"/>
          </a:lnRef>
          <a:fillRef idx="3">
            <a:schemeClr val="accent3"/>
          </a:fillRef>
          <a:effectRef idx="3">
            <a:schemeClr val="accent3"/>
          </a:effectRef>
          <a:fontRef idx="minor">
            <a:schemeClr val="lt1"/>
          </a:fontRef>
        </p:style>
        <p:txBody>
          <a:bodyPr tIns="108000" rtlCol="0" anchor="t" anchorCtr="0"/>
          <a:lstStyle/>
          <a:p>
            <a:pPr algn="ctr">
              <a:lnSpc>
                <a:spcPct val="110000"/>
              </a:lnSpc>
            </a:pPr>
            <a:endParaRPr lang="ru-RU" sz="2400" cap="small" dirty="0" smtClean="0">
              <a:solidFill>
                <a:srgbClr val="333399"/>
              </a:solidFill>
              <a:latin typeface="Arial" pitchFamily="34" charset="0"/>
              <a:cs typeface="Arial" pitchFamily="34" charset="0"/>
            </a:endParaRPr>
          </a:p>
          <a:p>
            <a:pPr algn="ctr">
              <a:lnSpc>
                <a:spcPct val="110000"/>
              </a:lnSpc>
            </a:pPr>
            <a:r>
              <a:rPr lang="ru-RU" sz="2000" b="1" u="sng" cap="small" dirty="0" err="1" smtClean="0">
                <a:solidFill>
                  <a:srgbClr val="333399"/>
                </a:solidFill>
                <a:latin typeface="Arial" pitchFamily="34" charset="0"/>
                <a:cs typeface="Arial" pitchFamily="34" charset="0"/>
              </a:rPr>
              <a:t>аудиторско-консультационная</a:t>
            </a:r>
            <a:r>
              <a:rPr lang="ru-RU" sz="2000" b="1" u="sng" cap="small" dirty="0" smtClean="0">
                <a:solidFill>
                  <a:srgbClr val="333399"/>
                </a:solidFill>
                <a:latin typeface="Arial" pitchFamily="34" charset="0"/>
                <a:cs typeface="Arial" pitchFamily="34" charset="0"/>
              </a:rPr>
              <a:t> группа </a:t>
            </a:r>
          </a:p>
          <a:p>
            <a:pPr algn="ctr">
              <a:lnSpc>
                <a:spcPct val="110000"/>
              </a:lnSpc>
            </a:pPr>
            <a:r>
              <a:rPr lang="ru-RU" sz="2000" b="1" u="sng" dirty="0" smtClean="0">
                <a:solidFill>
                  <a:srgbClr val="333399"/>
                </a:solidFill>
                <a:latin typeface="Arial" pitchFamily="34" charset="0"/>
                <a:cs typeface="Arial" pitchFamily="34" charset="0"/>
              </a:rPr>
              <a:t>«ВЕКТОР РАЗВИТИЯ»</a:t>
            </a:r>
          </a:p>
          <a:p>
            <a:endParaRPr lang="en-US" sz="1100" dirty="0" smtClean="0">
              <a:solidFill>
                <a:srgbClr val="333399"/>
              </a:solidFill>
              <a:latin typeface="Arial" pitchFamily="34" charset="0"/>
              <a:cs typeface="Arial" pitchFamily="34" charset="0"/>
            </a:endParaRPr>
          </a:p>
          <a:p>
            <a:endParaRPr lang="en-US" sz="1100" dirty="0" smtClean="0">
              <a:solidFill>
                <a:srgbClr val="333399"/>
              </a:solidFill>
              <a:latin typeface="Arial" pitchFamily="34" charset="0"/>
              <a:cs typeface="Arial" pitchFamily="34" charset="0"/>
            </a:endParaRPr>
          </a:p>
          <a:p>
            <a:pPr marL="252000"/>
            <a:r>
              <a:rPr lang="ru-RU" sz="1200" dirty="0" smtClean="0">
                <a:solidFill>
                  <a:srgbClr val="333399"/>
                </a:solidFill>
                <a:latin typeface="Arial" pitchFamily="34" charset="0"/>
                <a:cs typeface="Arial" pitchFamily="34" charset="0"/>
              </a:rPr>
              <a:t>Адрес:         115487, Россия, г. Москва, ул. </a:t>
            </a:r>
            <a:r>
              <a:rPr lang="ru-RU" sz="1200" dirty="0" err="1" smtClean="0">
                <a:solidFill>
                  <a:srgbClr val="333399"/>
                </a:solidFill>
                <a:latin typeface="Arial" pitchFamily="34" charset="0"/>
                <a:cs typeface="Arial" pitchFamily="34" charset="0"/>
              </a:rPr>
              <a:t>Нагатинская</a:t>
            </a:r>
            <a:r>
              <a:rPr lang="ru-RU" sz="1200" dirty="0" smtClean="0">
                <a:solidFill>
                  <a:srgbClr val="333399"/>
                </a:solidFill>
                <a:latin typeface="Arial" pitchFamily="34" charset="0"/>
                <a:cs typeface="Arial" pitchFamily="34" charset="0"/>
              </a:rPr>
              <a:t>, 16</a:t>
            </a:r>
          </a:p>
          <a:p>
            <a:pPr marL="252000"/>
            <a:r>
              <a:rPr lang="ru-RU" sz="1200" dirty="0" smtClean="0">
                <a:solidFill>
                  <a:srgbClr val="333399"/>
                </a:solidFill>
                <a:latin typeface="Arial" pitchFamily="34" charset="0"/>
                <a:cs typeface="Arial" pitchFamily="34" charset="0"/>
              </a:rPr>
              <a:t>тел.              +7 (495) 280 0520, факс +7 (495) 426 0828</a:t>
            </a:r>
          </a:p>
          <a:p>
            <a:pPr marL="252000"/>
            <a:endParaRPr lang="en-US" sz="1200" dirty="0" smtClean="0">
              <a:solidFill>
                <a:srgbClr val="333399"/>
              </a:solidFill>
              <a:latin typeface="Arial" pitchFamily="34" charset="0"/>
              <a:cs typeface="Arial" pitchFamily="34" charset="0"/>
              <a:hlinkClick r:id="rId4"/>
            </a:endParaRPr>
          </a:p>
          <a:p>
            <a:pPr marL="252000"/>
            <a:r>
              <a:rPr lang="ru-RU" sz="1200" dirty="0" smtClean="0">
                <a:solidFill>
                  <a:srgbClr val="333399"/>
                </a:solidFill>
                <a:latin typeface="Arial" pitchFamily="34" charset="0"/>
                <a:cs typeface="Arial" pitchFamily="34" charset="0"/>
              </a:rPr>
              <a:t>Генеральный директор</a:t>
            </a:r>
          </a:p>
          <a:p>
            <a:pPr marL="252000"/>
            <a:r>
              <a:rPr lang="ru-RU" sz="1200" dirty="0" smtClean="0">
                <a:solidFill>
                  <a:srgbClr val="333399"/>
                </a:solidFill>
                <a:latin typeface="Arial" pitchFamily="34" charset="0"/>
                <a:cs typeface="Arial" pitchFamily="34" charset="0"/>
              </a:rPr>
              <a:t>Ефремова Анна Алексеевна: </a:t>
            </a:r>
            <a:r>
              <a:rPr lang="en-US" sz="1200" dirty="0" smtClean="0">
                <a:solidFill>
                  <a:srgbClr val="333399"/>
                </a:solidFill>
                <a:latin typeface="Arial" pitchFamily="34" charset="0"/>
                <a:cs typeface="Arial" pitchFamily="34" charset="0"/>
                <a:hlinkClick r:id="rId5"/>
              </a:rPr>
              <a:t>Efremova@vektorr.ru</a:t>
            </a:r>
            <a:r>
              <a:rPr lang="en-US" sz="1200" dirty="0" smtClean="0">
                <a:solidFill>
                  <a:srgbClr val="333399"/>
                </a:solidFill>
                <a:latin typeface="Arial" pitchFamily="34" charset="0"/>
                <a:cs typeface="Arial" pitchFamily="34" charset="0"/>
              </a:rPr>
              <a:t> </a:t>
            </a:r>
            <a:r>
              <a:rPr lang="ru-RU" sz="1200" dirty="0" smtClean="0">
                <a:solidFill>
                  <a:srgbClr val="333399"/>
                </a:solidFill>
                <a:latin typeface="Arial" pitchFamily="34" charset="0"/>
                <a:cs typeface="Arial" pitchFamily="34" charset="0"/>
              </a:rPr>
              <a:t> </a:t>
            </a:r>
          </a:p>
          <a:p>
            <a:pPr marL="252000"/>
            <a:r>
              <a:rPr lang="ru-RU" sz="1200" dirty="0" smtClean="0">
                <a:solidFill>
                  <a:srgbClr val="333399"/>
                </a:solidFill>
                <a:latin typeface="Arial" pitchFamily="34" charset="0"/>
                <a:cs typeface="Arial" pitchFamily="34" charset="0"/>
              </a:rPr>
              <a:t>Тел.:             +7 (495) 280 0520</a:t>
            </a:r>
          </a:p>
          <a:p>
            <a:pPr marL="252000"/>
            <a:endParaRPr lang="ru-RU" sz="1200" dirty="0" smtClean="0">
              <a:solidFill>
                <a:srgbClr val="333399"/>
              </a:solidFill>
              <a:latin typeface="Arial" pitchFamily="34" charset="0"/>
              <a:cs typeface="Arial" pitchFamily="34" charset="0"/>
            </a:endParaRPr>
          </a:p>
          <a:p>
            <a:pPr marL="252000"/>
            <a:r>
              <a:rPr lang="ru-RU" sz="1200" dirty="0" smtClean="0">
                <a:solidFill>
                  <a:srgbClr val="333399"/>
                </a:solidFill>
                <a:latin typeface="Arial" pitchFamily="34" charset="0"/>
                <a:cs typeface="Arial" pitchFamily="34" charset="0"/>
              </a:rPr>
              <a:t>Сайт:            </a:t>
            </a:r>
            <a:r>
              <a:rPr lang="en-US" sz="1200" dirty="0" smtClean="0">
                <a:solidFill>
                  <a:srgbClr val="333399"/>
                </a:solidFill>
                <a:latin typeface="Arial" pitchFamily="34" charset="0"/>
                <a:cs typeface="Arial" pitchFamily="34" charset="0"/>
                <a:hlinkClick r:id="rId6"/>
              </a:rPr>
              <a:t>www.vektorr.ru</a:t>
            </a:r>
            <a:r>
              <a:rPr lang="ru-RU" sz="1200" dirty="0" smtClean="0">
                <a:solidFill>
                  <a:srgbClr val="333399"/>
                </a:solidFill>
                <a:latin typeface="Arial" pitchFamily="34" charset="0"/>
                <a:cs typeface="Arial" pitchFamily="34" charset="0"/>
                <a:hlinkClick r:id="rId6"/>
              </a:rPr>
              <a:t>, </a:t>
            </a:r>
            <a:r>
              <a:rPr lang="ru-RU" sz="1200" dirty="0" err="1" smtClean="0">
                <a:solidFill>
                  <a:srgbClr val="333399"/>
                </a:solidFill>
                <a:latin typeface="Arial" pitchFamily="34" charset="0"/>
                <a:cs typeface="Arial" pitchFamily="34" charset="0"/>
                <a:hlinkClick r:id="rId6"/>
              </a:rPr>
              <a:t>ВекторРазвития.РФ</a:t>
            </a:r>
            <a:endParaRPr lang="ru-RU" sz="1200" dirty="0" smtClean="0">
              <a:solidFill>
                <a:srgbClr val="333399"/>
              </a:solidFill>
              <a:latin typeface="Arial" pitchFamily="34" charset="0"/>
              <a:cs typeface="Arial" pitchFamily="34" charset="0"/>
              <a:hlinkClick r:id="rId6"/>
            </a:endParaRPr>
          </a:p>
          <a:p>
            <a:pPr marL="252000"/>
            <a:r>
              <a:rPr lang="ru-RU" sz="1200" dirty="0" smtClean="0">
                <a:solidFill>
                  <a:srgbClr val="333399"/>
                </a:solidFill>
                <a:latin typeface="Arial" pitchFamily="34" charset="0"/>
                <a:cs typeface="Arial" pitchFamily="34" charset="0"/>
              </a:rPr>
              <a:t>Эл. почта:    </a:t>
            </a:r>
            <a:r>
              <a:rPr lang="en-US" sz="1200" dirty="0" smtClean="0">
                <a:solidFill>
                  <a:srgbClr val="333399"/>
                </a:solidFill>
                <a:latin typeface="Arial" pitchFamily="34" charset="0"/>
                <a:cs typeface="Arial" pitchFamily="34" charset="0"/>
                <a:hlinkClick r:id="rId7"/>
              </a:rPr>
              <a:t>info@vektorr.ru</a:t>
            </a:r>
            <a:endParaRPr lang="ru-RU" sz="1300" cap="small" dirty="0">
              <a:solidFill>
                <a:srgbClr val="333399"/>
              </a:solidFill>
              <a:latin typeface="Arial" pitchFamily="34" charset="0"/>
              <a:cs typeface="Arial" pitchFamily="34" charset="0"/>
            </a:endParaRPr>
          </a:p>
        </p:txBody>
      </p:sp>
    </p:spTree>
    <p:extLst>
      <p:ext uri="{BB962C8B-B14F-4D97-AF65-F5344CB8AC3E}">
        <p14:creationId xmlns:p14="http://schemas.microsoft.com/office/powerpoint/2010/main" val="4259219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1. </a:t>
            </a:r>
            <a:r>
              <a:rPr lang="ru-RU" sz="2400" b="1" dirty="0" smtClean="0">
                <a:solidFill>
                  <a:srgbClr val="003399"/>
                </a:solidFill>
              </a:rPr>
              <a:t>Признание </a:t>
            </a:r>
            <a:r>
              <a:rPr lang="ru-RU" sz="2400" b="1" dirty="0" smtClean="0">
                <a:solidFill>
                  <a:srgbClr val="003399"/>
                </a:solidFill>
              </a:rPr>
              <a:t>НКВ </a:t>
            </a:r>
            <a:r>
              <a:rPr lang="ru-RU" sz="2400" b="1" dirty="0" smtClean="0">
                <a:solidFill>
                  <a:srgbClr val="003399"/>
                </a:solidFill>
              </a:rPr>
              <a:t>в учете</a:t>
            </a:r>
          </a:p>
          <a:p>
            <a:pPr lvl="0"/>
            <a:r>
              <a:rPr lang="ru-RU" sz="2300" dirty="0"/>
              <a:t>Капитальные вложения признаются в качестве актива </a:t>
            </a:r>
            <a:r>
              <a:rPr lang="ru-RU" sz="2300" b="1" dirty="0"/>
              <a:t>при одновременном соблюдении следующих условий</a:t>
            </a:r>
            <a:r>
              <a:rPr lang="ru-RU" sz="2300" dirty="0"/>
              <a:t>:</a:t>
            </a:r>
          </a:p>
          <a:p>
            <a:pPr lvl="0"/>
            <a:r>
              <a:rPr lang="ru-RU" sz="2300" dirty="0"/>
              <a:t>существует высокая вероятность, что понесенные затраты обеспечат организации получение в будущем экономических </a:t>
            </a:r>
            <a:r>
              <a:rPr lang="ru-RU" sz="2300" dirty="0" smtClean="0"/>
              <a:t>выгод </a:t>
            </a:r>
            <a:r>
              <a:rPr lang="ru-RU" sz="2300" dirty="0"/>
              <a:t>в течение периода более 12 месяцев или обычного операционного цикла, превышающего 12 </a:t>
            </a:r>
            <a:r>
              <a:rPr lang="ru-RU" sz="2300" dirty="0" smtClean="0"/>
              <a:t>месяцев;</a:t>
            </a:r>
            <a:endParaRPr lang="ru-RU" sz="2300" dirty="0"/>
          </a:p>
          <a:p>
            <a:pPr lvl="0"/>
            <a:r>
              <a:rPr lang="ru-RU" sz="2300" dirty="0"/>
              <a:t>сумма понесенных затрат </a:t>
            </a:r>
            <a:r>
              <a:rPr lang="ru-RU" sz="2300" dirty="0" smtClean="0"/>
              <a:t>может </a:t>
            </a:r>
            <a:r>
              <a:rPr lang="ru-RU" sz="2300" dirty="0"/>
              <a:t>быть определена.</a:t>
            </a:r>
          </a:p>
          <a:p>
            <a:r>
              <a:rPr lang="ru-RU" sz="2300" dirty="0"/>
              <a:t>При соблюдении </a:t>
            </a:r>
            <a:r>
              <a:rPr lang="ru-RU" sz="2300" dirty="0" smtClean="0"/>
              <a:t>этих условий </a:t>
            </a:r>
            <a:r>
              <a:rPr lang="ru-RU" sz="2300" dirty="0"/>
              <a:t>капитальные вложения признаются в качестве актива вне зависимости от того, осуществлены ли соответствующие затраты </a:t>
            </a:r>
            <a:r>
              <a:rPr lang="ru-RU" sz="2300" b="1" dirty="0"/>
              <a:t>при первоначальном создании (приобретении) </a:t>
            </a:r>
            <a:r>
              <a:rPr lang="ru-RU" sz="2300" b="1" dirty="0" err="1"/>
              <a:t>внеоборотных</a:t>
            </a:r>
            <a:r>
              <a:rPr lang="ru-RU" sz="2300" b="1" dirty="0"/>
              <a:t> материальных активов или при последующем восстановлении или улучшении их</a:t>
            </a:r>
            <a:r>
              <a:rPr lang="ru-RU" sz="2300" dirty="0" smtClean="0"/>
              <a:t>.</a:t>
            </a:r>
            <a:endParaRPr lang="ru-RU" sz="2300" dirty="0"/>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5</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2937972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1. </a:t>
            </a:r>
            <a:r>
              <a:rPr lang="ru-RU" sz="2400" b="1" dirty="0" smtClean="0">
                <a:solidFill>
                  <a:srgbClr val="003399"/>
                </a:solidFill>
              </a:rPr>
              <a:t>Признание </a:t>
            </a:r>
            <a:r>
              <a:rPr lang="ru-RU" sz="2400" b="1" dirty="0" smtClean="0">
                <a:solidFill>
                  <a:srgbClr val="003399"/>
                </a:solidFill>
              </a:rPr>
              <a:t>НКВ </a:t>
            </a:r>
            <a:r>
              <a:rPr lang="ru-RU" sz="2400" b="1" dirty="0" smtClean="0">
                <a:solidFill>
                  <a:srgbClr val="003399"/>
                </a:solidFill>
              </a:rPr>
              <a:t>в учете</a:t>
            </a:r>
          </a:p>
          <a:p>
            <a:pPr lvl="0"/>
            <a:r>
              <a:rPr lang="ru-RU" sz="2400" dirty="0"/>
              <a:t>Капитальное вложение признается в качестве актива в тот момент, когда организацией понесены </a:t>
            </a:r>
            <a:r>
              <a:rPr lang="ru-RU" sz="2400" dirty="0" smtClean="0"/>
              <a:t>затраты. </a:t>
            </a:r>
            <a:r>
              <a:rPr lang="ru-RU" sz="2400" b="1" dirty="0"/>
              <a:t>Под затратами понимается</a:t>
            </a:r>
            <a:r>
              <a:rPr lang="ru-RU" sz="2400" dirty="0"/>
              <a:t> выбытие (уменьшение) активов организации или возникновение (увеличение) у нее обязательств. При этом </a:t>
            </a:r>
            <a:r>
              <a:rPr lang="ru-RU" sz="2400" b="1" dirty="0"/>
              <a:t>не считается затратами</a:t>
            </a:r>
            <a:r>
              <a:rPr lang="ru-RU" sz="2400" dirty="0"/>
              <a:t> предоплата поставщику (подрядчику) до момента исполнения им своих договорных обязанностей предоставления товаров, выполнения работ, оказания услуг</a:t>
            </a:r>
            <a:r>
              <a:rPr lang="ru-RU" sz="2400" dirty="0" smtClean="0"/>
              <a:t>.</a:t>
            </a:r>
            <a:endParaRPr lang="ru-RU" sz="2400" dirty="0"/>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6</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3060847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1. </a:t>
            </a:r>
            <a:r>
              <a:rPr lang="ru-RU" sz="2400" b="1" dirty="0" smtClean="0">
                <a:solidFill>
                  <a:srgbClr val="003399"/>
                </a:solidFill>
              </a:rPr>
              <a:t>Признание </a:t>
            </a:r>
            <a:r>
              <a:rPr lang="ru-RU" sz="2400" b="1" dirty="0" smtClean="0">
                <a:solidFill>
                  <a:srgbClr val="003399"/>
                </a:solidFill>
              </a:rPr>
              <a:t>НКВ </a:t>
            </a:r>
            <a:r>
              <a:rPr lang="ru-RU" sz="2400" b="1" dirty="0" smtClean="0">
                <a:solidFill>
                  <a:srgbClr val="003399"/>
                </a:solidFill>
              </a:rPr>
              <a:t>в учете</a:t>
            </a:r>
          </a:p>
          <a:p>
            <a:r>
              <a:rPr lang="ru-RU" sz="2400" dirty="0" smtClean="0"/>
              <a:t>В </a:t>
            </a:r>
            <a:r>
              <a:rPr lang="ru-RU" sz="2400" dirty="0"/>
              <a:t>целях настоящего Стандарта </a:t>
            </a:r>
            <a:r>
              <a:rPr lang="ru-RU" sz="2400" b="1" dirty="0"/>
              <a:t>к осуществлению организацией затрат приравнивается</a:t>
            </a:r>
            <a:r>
              <a:rPr lang="ru-RU" sz="2400" dirty="0"/>
              <a:t> выпуск ею собственных долевых инструментов (эмиссия акций, увеличение уставного (складочного) капитала, уставного (паевого) фонда и т.п.), а также получение некоммерческой организацией имущества в качестве целевого финансирования или безвозмездное получение коммерческой организацией имущества от ее акционеров, собственников, участников, учредителей (в том числе при передаче государственного или муниципального имущества унитарному предприятию</a:t>
            </a:r>
            <a:r>
              <a:rPr lang="ru-RU" sz="2400" dirty="0" smtClean="0"/>
              <a:t>).</a:t>
            </a:r>
          </a:p>
          <a:p>
            <a:r>
              <a:rPr lang="ru-RU" sz="2400" dirty="0" smtClean="0">
                <a:solidFill>
                  <a:srgbClr val="003399"/>
                </a:solidFill>
              </a:rPr>
              <a:t>Дт75 Кт80 и далее Дт08 Кт75</a:t>
            </a:r>
          </a:p>
          <a:p>
            <a:r>
              <a:rPr lang="ru-RU" sz="2400" dirty="0" smtClean="0">
                <a:solidFill>
                  <a:srgbClr val="003399"/>
                </a:solidFill>
              </a:rPr>
              <a:t>Дт76 Кт86 и далее Дт08 Кт76</a:t>
            </a:r>
            <a:endParaRPr lang="ru-RU" sz="2400" dirty="0">
              <a:solidFill>
                <a:srgbClr val="003399"/>
              </a:solidFill>
            </a:endParaRPr>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7</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372851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2. Оценка при признании</a:t>
            </a:r>
            <a:endParaRPr lang="ru-RU" sz="2400" b="1" dirty="0" smtClean="0">
              <a:solidFill>
                <a:srgbClr val="003399"/>
              </a:solidFill>
            </a:endParaRPr>
          </a:p>
          <a:p>
            <a:pPr lvl="0"/>
            <a:r>
              <a:rPr lang="ru-RU" sz="2800" dirty="0"/>
              <a:t>Капитальные вложения признаются по сумме фактических затрат организации на их осуществление. Стоимость незавершенных капитальных вложений формируется по мере осуществления соответствующих </a:t>
            </a:r>
            <a:r>
              <a:rPr lang="ru-RU" sz="2800" dirty="0" smtClean="0"/>
              <a:t>затрат.</a:t>
            </a:r>
            <a:endParaRPr lang="ru-RU" sz="2800" dirty="0"/>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8</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32680747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7174" b="10870"/>
          <a:stretch/>
        </p:blipFill>
        <p:spPr>
          <a:xfrm>
            <a:off x="0" y="0"/>
            <a:ext cx="9906000" cy="6857999"/>
          </a:xfrm>
          <a:prstGeom prst="rect">
            <a:avLst/>
          </a:prstGeom>
        </p:spPr>
      </p:pic>
      <p:sp>
        <p:nvSpPr>
          <p:cNvPr id="14" name="Rectangle 12"/>
          <p:cNvSpPr>
            <a:spLocks noChangeArrowheads="1"/>
          </p:cNvSpPr>
          <p:nvPr/>
        </p:nvSpPr>
        <p:spPr bwMode="auto">
          <a:xfrm>
            <a:off x="776536" y="188640"/>
            <a:ext cx="8784976" cy="5544616"/>
          </a:xfrm>
          <a:prstGeom prst="rect">
            <a:avLst/>
          </a:prstGeom>
          <a:noFill/>
          <a:ln w="9525">
            <a:noFill/>
            <a:miter lim="800000"/>
            <a:headEnd/>
            <a:tailEnd/>
          </a:ln>
        </p:spPr>
        <p:txBody>
          <a:bodyPr/>
          <a:lstStyle/>
          <a:p>
            <a:r>
              <a:rPr lang="ru-RU" sz="3200" i="1" dirty="0" smtClean="0">
                <a:solidFill>
                  <a:schemeClr val="accent6">
                    <a:lumMod val="75000"/>
                  </a:schemeClr>
                </a:solidFill>
              </a:rPr>
              <a:t>Проект ФСБУ </a:t>
            </a:r>
            <a:r>
              <a:rPr lang="ru-RU" sz="3200" i="1" dirty="0" smtClean="0">
                <a:solidFill>
                  <a:schemeClr val="accent6">
                    <a:lumMod val="75000"/>
                  </a:schemeClr>
                </a:solidFill>
              </a:rPr>
              <a:t>«Незавершенные капитальные вложения»</a:t>
            </a:r>
            <a:endParaRPr lang="ru-RU" sz="3200" i="1" dirty="0" smtClean="0">
              <a:solidFill>
                <a:schemeClr val="accent6">
                  <a:lumMod val="75000"/>
                </a:schemeClr>
              </a:solidFill>
            </a:endParaRPr>
          </a:p>
          <a:p>
            <a:r>
              <a:rPr lang="ru-RU" sz="2400" b="1" dirty="0" smtClean="0">
                <a:solidFill>
                  <a:srgbClr val="003399"/>
                </a:solidFill>
              </a:rPr>
              <a:t>2. Оценка при признании</a:t>
            </a:r>
            <a:endParaRPr lang="ru-RU" sz="2400" b="1" dirty="0" smtClean="0">
              <a:solidFill>
                <a:srgbClr val="003399"/>
              </a:solidFill>
            </a:endParaRPr>
          </a:p>
          <a:p>
            <a:pPr lvl="0"/>
            <a:r>
              <a:rPr lang="ru-RU" sz="2800" dirty="0" smtClean="0"/>
              <a:t>К </a:t>
            </a:r>
            <a:r>
              <a:rPr lang="ru-RU" sz="2800" dirty="0"/>
              <a:t>затратам, формирующим стоимость незавершенных капитальных вложений, в частности, относятся </a:t>
            </a:r>
            <a:r>
              <a:rPr lang="ru-RU" sz="2800" dirty="0" smtClean="0"/>
              <a:t>затраты:</a:t>
            </a:r>
            <a:endParaRPr lang="ru-RU" sz="2800" dirty="0"/>
          </a:p>
          <a:p>
            <a:pPr marL="457200" lvl="0" indent="-457200">
              <a:buFont typeface="Arial" panose="020B0604020202020204" pitchFamily="34" charset="0"/>
              <a:buChar char="•"/>
            </a:pPr>
            <a:r>
              <a:rPr lang="ru-RU" sz="2800" dirty="0" smtClean="0"/>
              <a:t>на приобретение </a:t>
            </a:r>
            <a:r>
              <a:rPr lang="ru-RU" sz="2800" dirty="0"/>
              <a:t>объектов, предназначенных непосредственно для использования в качестве </a:t>
            </a:r>
            <a:r>
              <a:rPr lang="ru-RU" sz="2800" dirty="0" err="1"/>
              <a:t>внеоборотных</a:t>
            </a:r>
            <a:r>
              <a:rPr lang="ru-RU" sz="2800" dirty="0"/>
              <a:t> материальных активов;</a:t>
            </a:r>
          </a:p>
          <a:p>
            <a:pPr marL="457200" lvl="0" indent="-457200">
              <a:buFont typeface="Arial" panose="020B0604020202020204" pitchFamily="34" charset="0"/>
              <a:buChar char="•"/>
            </a:pPr>
            <a:r>
              <a:rPr lang="ru-RU" sz="2800" dirty="0"/>
              <a:t>приобретение объектов, требующих монтажа, достройки, доработки, дооборудования, модификации для их использования в качестве </a:t>
            </a:r>
            <a:r>
              <a:rPr lang="ru-RU" sz="2800" dirty="0" err="1"/>
              <a:t>внеоборотных</a:t>
            </a:r>
            <a:r>
              <a:rPr lang="ru-RU" sz="2800" dirty="0"/>
              <a:t> материальных активов</a:t>
            </a:r>
            <a:r>
              <a:rPr lang="ru-RU" sz="2800" dirty="0" smtClean="0"/>
              <a:t>;</a:t>
            </a:r>
            <a:endParaRPr lang="ru-RU" sz="2800" dirty="0"/>
          </a:p>
        </p:txBody>
      </p:sp>
      <p:grpSp>
        <p:nvGrpSpPr>
          <p:cNvPr id="2" name="Группа 58"/>
          <p:cNvGrpSpPr/>
          <p:nvPr/>
        </p:nvGrpSpPr>
        <p:grpSpPr>
          <a:xfrm>
            <a:off x="457200" y="6309321"/>
            <a:ext cx="9104311" cy="280392"/>
            <a:chOff x="2390743" y="6157118"/>
            <a:chExt cx="8646736" cy="423863"/>
          </a:xfrm>
        </p:grpSpPr>
        <p:sp>
          <p:nvSpPr>
            <p:cNvPr id="17" name="Прямоугольник 16"/>
            <p:cNvSpPr/>
            <p:nvPr/>
          </p:nvSpPr>
          <p:spPr>
            <a:xfrm>
              <a:off x="3152800" y="6157118"/>
              <a:ext cx="7884679" cy="423863"/>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Freeform 6"/>
            <p:cNvSpPr>
              <a:spLocks/>
            </p:cNvSpPr>
            <p:nvPr/>
          </p:nvSpPr>
          <p:spPr bwMode="auto">
            <a:xfrm>
              <a:off x="2390743" y="6157118"/>
              <a:ext cx="1422675" cy="423863"/>
            </a:xfrm>
            <a:custGeom>
              <a:avLst/>
              <a:gdLst>
                <a:gd name="T0" fmla="*/ 1427 w 15834"/>
                <a:gd name="T1" fmla="*/ 0 h 4799"/>
                <a:gd name="T2" fmla="*/ 15834 w 15834"/>
                <a:gd name="T3" fmla="*/ 6 h 4799"/>
                <a:gd name="T4" fmla="*/ 15834 w 15834"/>
                <a:gd name="T5" fmla="*/ 4799 h 4799"/>
                <a:gd name="T6" fmla="*/ 0 w 15834"/>
                <a:gd name="T7" fmla="*/ 4799 h 4799"/>
                <a:gd name="T8" fmla="*/ 0 w 15834"/>
                <a:gd name="T9" fmla="*/ 1391 h 4799"/>
                <a:gd name="T10" fmla="*/ 1427 w 15834"/>
                <a:gd name="T11" fmla="*/ 0 h 4799"/>
              </a:gdLst>
              <a:ahLst/>
              <a:cxnLst>
                <a:cxn ang="0">
                  <a:pos x="T0" y="T1"/>
                </a:cxn>
                <a:cxn ang="0">
                  <a:pos x="T2" y="T3"/>
                </a:cxn>
                <a:cxn ang="0">
                  <a:pos x="T4" y="T5"/>
                </a:cxn>
                <a:cxn ang="0">
                  <a:pos x="T6" y="T7"/>
                </a:cxn>
                <a:cxn ang="0">
                  <a:pos x="T8" y="T9"/>
                </a:cxn>
                <a:cxn ang="0">
                  <a:pos x="T10" y="T11"/>
                </a:cxn>
              </a:cxnLst>
              <a:rect l="0" t="0" r="r" b="b"/>
              <a:pathLst>
                <a:path w="15834" h="4799">
                  <a:moveTo>
                    <a:pt x="1427" y="0"/>
                  </a:moveTo>
                  <a:lnTo>
                    <a:pt x="15834" y="6"/>
                  </a:lnTo>
                  <a:lnTo>
                    <a:pt x="15834" y="4799"/>
                  </a:lnTo>
                  <a:lnTo>
                    <a:pt x="0" y="4799"/>
                  </a:lnTo>
                  <a:lnTo>
                    <a:pt x="0" y="1391"/>
                  </a:lnTo>
                  <a:lnTo>
                    <a:pt x="1427"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3" name="Группа 145"/>
          <p:cNvGrpSpPr/>
          <p:nvPr/>
        </p:nvGrpSpPr>
        <p:grpSpPr>
          <a:xfrm>
            <a:off x="344488" y="6086475"/>
            <a:ext cx="1417637" cy="582613"/>
            <a:chOff x="344488" y="6086475"/>
            <a:chExt cx="1417637" cy="582613"/>
          </a:xfrm>
        </p:grpSpPr>
        <p:sp>
          <p:nvSpPr>
            <p:cNvPr id="107" name="AutoShape 79"/>
            <p:cNvSpPr>
              <a:spLocks noChangeAspect="1" noChangeArrowheads="1" noTextEdit="1"/>
            </p:cNvSpPr>
            <p:nvPr/>
          </p:nvSpPr>
          <p:spPr bwMode="auto">
            <a:xfrm>
              <a:off x="344488" y="6086475"/>
              <a:ext cx="14176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09" name="Freeform 82"/>
            <p:cNvSpPr>
              <a:spLocks/>
            </p:cNvSpPr>
            <p:nvPr/>
          </p:nvSpPr>
          <p:spPr bwMode="auto">
            <a:xfrm>
              <a:off x="347663" y="6178550"/>
              <a:ext cx="1355725" cy="411163"/>
            </a:xfrm>
            <a:custGeom>
              <a:avLst/>
              <a:gdLst>
                <a:gd name="T0" fmla="*/ 1385 w 15369"/>
                <a:gd name="T1" fmla="*/ 0 h 4660"/>
                <a:gd name="T2" fmla="*/ 15369 w 15369"/>
                <a:gd name="T3" fmla="*/ 6 h 4660"/>
                <a:gd name="T4" fmla="*/ 15369 w 15369"/>
                <a:gd name="T5" fmla="*/ 4660 h 4660"/>
                <a:gd name="T6" fmla="*/ 0 w 15369"/>
                <a:gd name="T7" fmla="*/ 4660 h 4660"/>
                <a:gd name="T8" fmla="*/ 0 w 15369"/>
                <a:gd name="T9" fmla="*/ 1351 h 4660"/>
                <a:gd name="T10" fmla="*/ 1385 w 15369"/>
                <a:gd name="T11" fmla="*/ 0 h 4660"/>
              </a:gdLst>
              <a:ahLst/>
              <a:cxnLst>
                <a:cxn ang="0">
                  <a:pos x="T0" y="T1"/>
                </a:cxn>
                <a:cxn ang="0">
                  <a:pos x="T2" y="T3"/>
                </a:cxn>
                <a:cxn ang="0">
                  <a:pos x="T4" y="T5"/>
                </a:cxn>
                <a:cxn ang="0">
                  <a:pos x="T6" y="T7"/>
                </a:cxn>
                <a:cxn ang="0">
                  <a:pos x="T8" y="T9"/>
                </a:cxn>
                <a:cxn ang="0">
                  <a:pos x="T10" y="T11"/>
                </a:cxn>
              </a:cxnLst>
              <a:rect l="0" t="0" r="r" b="b"/>
              <a:pathLst>
                <a:path w="15369" h="4660">
                  <a:moveTo>
                    <a:pt x="1385" y="0"/>
                  </a:moveTo>
                  <a:lnTo>
                    <a:pt x="15369" y="6"/>
                  </a:lnTo>
                  <a:lnTo>
                    <a:pt x="15369" y="4660"/>
                  </a:lnTo>
                  <a:lnTo>
                    <a:pt x="0" y="4660"/>
                  </a:lnTo>
                  <a:lnTo>
                    <a:pt x="0" y="1351"/>
                  </a:lnTo>
                  <a:lnTo>
                    <a:pt x="1385" y="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0" name="Freeform 83"/>
            <p:cNvSpPr>
              <a:spLocks/>
            </p:cNvSpPr>
            <p:nvPr/>
          </p:nvSpPr>
          <p:spPr bwMode="auto">
            <a:xfrm>
              <a:off x="1374775" y="6146800"/>
              <a:ext cx="328612" cy="393700"/>
            </a:xfrm>
            <a:custGeom>
              <a:avLst/>
              <a:gdLst>
                <a:gd name="T0" fmla="*/ 926 w 3734"/>
                <a:gd name="T1" fmla="*/ 1092 h 4460"/>
                <a:gd name="T2" fmla="*/ 484 w 3734"/>
                <a:gd name="T3" fmla="*/ 1534 h 4460"/>
                <a:gd name="T4" fmla="*/ 484 w 3734"/>
                <a:gd name="T5" fmla="*/ 4460 h 4460"/>
                <a:gd name="T6" fmla="*/ 925 w 3734"/>
                <a:gd name="T7" fmla="*/ 4460 h 4460"/>
                <a:gd name="T8" fmla="*/ 2611 w 3734"/>
                <a:gd name="T9" fmla="*/ 2775 h 4460"/>
                <a:gd name="T10" fmla="*/ 3537 w 3734"/>
                <a:gd name="T11" fmla="*/ 3701 h 4460"/>
                <a:gd name="T12" fmla="*/ 3734 w 3734"/>
                <a:gd name="T13" fmla="*/ 3504 h 4460"/>
                <a:gd name="T14" fmla="*/ 3734 w 3734"/>
                <a:gd name="T15" fmla="*/ 0 h 4460"/>
                <a:gd name="T16" fmla="*/ 167 w 3734"/>
                <a:gd name="T17" fmla="*/ 0 h 4460"/>
                <a:gd name="T18" fmla="*/ 0 w 3734"/>
                <a:gd name="T19" fmla="*/ 165 h 4460"/>
                <a:gd name="T20" fmla="*/ 926 w 3734"/>
                <a:gd name="T21" fmla="*/ 1092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4" h="4460">
                  <a:moveTo>
                    <a:pt x="926" y="1092"/>
                  </a:moveTo>
                  <a:lnTo>
                    <a:pt x="484" y="1534"/>
                  </a:lnTo>
                  <a:lnTo>
                    <a:pt x="484" y="4460"/>
                  </a:lnTo>
                  <a:lnTo>
                    <a:pt x="925" y="4460"/>
                  </a:lnTo>
                  <a:lnTo>
                    <a:pt x="2611" y="2775"/>
                  </a:lnTo>
                  <a:lnTo>
                    <a:pt x="3537" y="3701"/>
                  </a:lnTo>
                  <a:lnTo>
                    <a:pt x="3734" y="3504"/>
                  </a:lnTo>
                  <a:lnTo>
                    <a:pt x="3734" y="0"/>
                  </a:lnTo>
                  <a:lnTo>
                    <a:pt x="167" y="0"/>
                  </a:lnTo>
                  <a:lnTo>
                    <a:pt x="0" y="165"/>
                  </a:lnTo>
                  <a:lnTo>
                    <a:pt x="926" y="10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1" name="Freeform 84"/>
            <p:cNvSpPr>
              <a:spLocks/>
            </p:cNvSpPr>
            <p:nvPr/>
          </p:nvSpPr>
          <p:spPr bwMode="auto">
            <a:xfrm>
              <a:off x="1377950"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2" name="Freeform 85"/>
            <p:cNvSpPr>
              <a:spLocks noEditPoints="1"/>
            </p:cNvSpPr>
            <p:nvPr/>
          </p:nvSpPr>
          <p:spPr bwMode="auto">
            <a:xfrm>
              <a:off x="344488" y="6615113"/>
              <a:ext cx="39687" cy="53975"/>
            </a:xfrm>
            <a:custGeom>
              <a:avLst/>
              <a:gdLst>
                <a:gd name="T0" fmla="*/ 208 w 444"/>
                <a:gd name="T1" fmla="*/ 113 h 614"/>
                <a:gd name="T2" fmla="*/ 205 w 444"/>
                <a:gd name="T3" fmla="*/ 168 h 614"/>
                <a:gd name="T4" fmla="*/ 201 w 444"/>
                <a:gd name="T5" fmla="*/ 215 h 614"/>
                <a:gd name="T6" fmla="*/ 197 w 444"/>
                <a:gd name="T7" fmla="*/ 256 h 614"/>
                <a:gd name="T8" fmla="*/ 193 w 444"/>
                <a:gd name="T9" fmla="*/ 291 h 614"/>
                <a:gd name="T10" fmla="*/ 189 w 444"/>
                <a:gd name="T11" fmla="*/ 321 h 614"/>
                <a:gd name="T12" fmla="*/ 184 w 444"/>
                <a:gd name="T13" fmla="*/ 345 h 614"/>
                <a:gd name="T14" fmla="*/ 178 w 444"/>
                <a:gd name="T15" fmla="*/ 366 h 614"/>
                <a:gd name="T16" fmla="*/ 168 w 444"/>
                <a:gd name="T17" fmla="*/ 391 h 614"/>
                <a:gd name="T18" fmla="*/ 153 w 444"/>
                <a:gd name="T19" fmla="*/ 414 h 614"/>
                <a:gd name="T20" fmla="*/ 305 w 444"/>
                <a:gd name="T21" fmla="*/ 422 h 614"/>
                <a:gd name="T22" fmla="*/ 210 w 444"/>
                <a:gd name="T23" fmla="*/ 83 h 614"/>
                <a:gd name="T24" fmla="*/ 97 w 444"/>
                <a:gd name="T25" fmla="*/ 505 h 614"/>
                <a:gd name="T26" fmla="*/ 6 w 444"/>
                <a:gd name="T27" fmla="*/ 614 h 614"/>
                <a:gd name="T28" fmla="*/ 5 w 444"/>
                <a:gd name="T29" fmla="*/ 422 h 614"/>
                <a:gd name="T30" fmla="*/ 21 w 444"/>
                <a:gd name="T31" fmla="*/ 421 h 614"/>
                <a:gd name="T32" fmla="*/ 36 w 444"/>
                <a:gd name="T33" fmla="*/ 418 h 614"/>
                <a:gd name="T34" fmla="*/ 50 w 444"/>
                <a:gd name="T35" fmla="*/ 411 h 614"/>
                <a:gd name="T36" fmla="*/ 62 w 444"/>
                <a:gd name="T37" fmla="*/ 399 h 614"/>
                <a:gd name="T38" fmla="*/ 73 w 444"/>
                <a:gd name="T39" fmla="*/ 382 h 614"/>
                <a:gd name="T40" fmla="*/ 83 w 444"/>
                <a:gd name="T41" fmla="*/ 357 h 614"/>
                <a:gd name="T42" fmla="*/ 91 w 444"/>
                <a:gd name="T43" fmla="*/ 325 h 614"/>
                <a:gd name="T44" fmla="*/ 99 w 444"/>
                <a:gd name="T45" fmla="*/ 283 h 614"/>
                <a:gd name="T46" fmla="*/ 105 w 444"/>
                <a:gd name="T47" fmla="*/ 230 h 614"/>
                <a:gd name="T48" fmla="*/ 112 w 444"/>
                <a:gd name="T49" fmla="*/ 166 h 614"/>
                <a:gd name="T50" fmla="*/ 114 w 444"/>
                <a:gd name="T51" fmla="*/ 130 h 614"/>
                <a:gd name="T52" fmla="*/ 116 w 444"/>
                <a:gd name="T53" fmla="*/ 91 h 614"/>
                <a:gd name="T54" fmla="*/ 118 w 444"/>
                <a:gd name="T55" fmla="*/ 48 h 614"/>
                <a:gd name="T56" fmla="*/ 120 w 444"/>
                <a:gd name="T57" fmla="*/ 0 h 614"/>
                <a:gd name="T58" fmla="*/ 404 w 444"/>
                <a:gd name="T59" fmla="*/ 422 h 614"/>
                <a:gd name="T60" fmla="*/ 437 w 444"/>
                <a:gd name="T61" fmla="*/ 614 h 614"/>
                <a:gd name="T62" fmla="*/ 346 w 444"/>
                <a:gd name="T63" fmla="*/ 50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4" h="614">
                  <a:moveTo>
                    <a:pt x="210" y="83"/>
                  </a:moveTo>
                  <a:lnTo>
                    <a:pt x="208" y="113"/>
                  </a:lnTo>
                  <a:lnTo>
                    <a:pt x="207" y="142"/>
                  </a:lnTo>
                  <a:lnTo>
                    <a:pt x="205" y="168"/>
                  </a:lnTo>
                  <a:lnTo>
                    <a:pt x="203" y="192"/>
                  </a:lnTo>
                  <a:lnTo>
                    <a:pt x="201" y="215"/>
                  </a:lnTo>
                  <a:lnTo>
                    <a:pt x="199" y="236"/>
                  </a:lnTo>
                  <a:lnTo>
                    <a:pt x="197" y="256"/>
                  </a:lnTo>
                  <a:lnTo>
                    <a:pt x="195" y="274"/>
                  </a:lnTo>
                  <a:lnTo>
                    <a:pt x="193" y="291"/>
                  </a:lnTo>
                  <a:lnTo>
                    <a:pt x="191" y="307"/>
                  </a:lnTo>
                  <a:lnTo>
                    <a:pt x="189" y="321"/>
                  </a:lnTo>
                  <a:lnTo>
                    <a:pt x="186" y="334"/>
                  </a:lnTo>
                  <a:lnTo>
                    <a:pt x="184" y="345"/>
                  </a:lnTo>
                  <a:lnTo>
                    <a:pt x="181" y="356"/>
                  </a:lnTo>
                  <a:lnTo>
                    <a:pt x="178" y="366"/>
                  </a:lnTo>
                  <a:lnTo>
                    <a:pt x="175" y="375"/>
                  </a:lnTo>
                  <a:lnTo>
                    <a:pt x="168" y="391"/>
                  </a:lnTo>
                  <a:lnTo>
                    <a:pt x="161" y="403"/>
                  </a:lnTo>
                  <a:lnTo>
                    <a:pt x="153" y="414"/>
                  </a:lnTo>
                  <a:lnTo>
                    <a:pt x="144" y="422"/>
                  </a:lnTo>
                  <a:lnTo>
                    <a:pt x="305" y="422"/>
                  </a:lnTo>
                  <a:lnTo>
                    <a:pt x="305" y="83"/>
                  </a:lnTo>
                  <a:lnTo>
                    <a:pt x="210" y="83"/>
                  </a:lnTo>
                  <a:close/>
                  <a:moveTo>
                    <a:pt x="346" y="505"/>
                  </a:moveTo>
                  <a:lnTo>
                    <a:pt x="97" y="505"/>
                  </a:lnTo>
                  <a:lnTo>
                    <a:pt x="97" y="614"/>
                  </a:lnTo>
                  <a:lnTo>
                    <a:pt x="6" y="614"/>
                  </a:lnTo>
                  <a:lnTo>
                    <a:pt x="0" y="422"/>
                  </a:lnTo>
                  <a:lnTo>
                    <a:pt x="5" y="422"/>
                  </a:lnTo>
                  <a:lnTo>
                    <a:pt x="13" y="422"/>
                  </a:lnTo>
                  <a:lnTo>
                    <a:pt x="21" y="421"/>
                  </a:lnTo>
                  <a:lnTo>
                    <a:pt x="29" y="420"/>
                  </a:lnTo>
                  <a:lnTo>
                    <a:pt x="36" y="418"/>
                  </a:lnTo>
                  <a:lnTo>
                    <a:pt x="43" y="415"/>
                  </a:lnTo>
                  <a:lnTo>
                    <a:pt x="50" y="411"/>
                  </a:lnTo>
                  <a:lnTo>
                    <a:pt x="56" y="406"/>
                  </a:lnTo>
                  <a:lnTo>
                    <a:pt x="62" y="399"/>
                  </a:lnTo>
                  <a:lnTo>
                    <a:pt x="68" y="391"/>
                  </a:lnTo>
                  <a:lnTo>
                    <a:pt x="73" y="382"/>
                  </a:lnTo>
                  <a:lnTo>
                    <a:pt x="78" y="370"/>
                  </a:lnTo>
                  <a:lnTo>
                    <a:pt x="83" y="357"/>
                  </a:lnTo>
                  <a:lnTo>
                    <a:pt x="87" y="342"/>
                  </a:lnTo>
                  <a:lnTo>
                    <a:pt x="91" y="325"/>
                  </a:lnTo>
                  <a:lnTo>
                    <a:pt x="95" y="305"/>
                  </a:lnTo>
                  <a:lnTo>
                    <a:pt x="99" y="283"/>
                  </a:lnTo>
                  <a:lnTo>
                    <a:pt x="102" y="258"/>
                  </a:lnTo>
                  <a:lnTo>
                    <a:pt x="105" y="230"/>
                  </a:lnTo>
                  <a:lnTo>
                    <a:pt x="108" y="199"/>
                  </a:lnTo>
                  <a:lnTo>
                    <a:pt x="112" y="166"/>
                  </a:lnTo>
                  <a:lnTo>
                    <a:pt x="113" y="149"/>
                  </a:lnTo>
                  <a:lnTo>
                    <a:pt x="114" y="130"/>
                  </a:lnTo>
                  <a:lnTo>
                    <a:pt x="115" y="111"/>
                  </a:lnTo>
                  <a:lnTo>
                    <a:pt x="116" y="91"/>
                  </a:lnTo>
                  <a:lnTo>
                    <a:pt x="117" y="70"/>
                  </a:lnTo>
                  <a:lnTo>
                    <a:pt x="118" y="48"/>
                  </a:lnTo>
                  <a:lnTo>
                    <a:pt x="119" y="25"/>
                  </a:lnTo>
                  <a:lnTo>
                    <a:pt x="120" y="0"/>
                  </a:lnTo>
                  <a:lnTo>
                    <a:pt x="404" y="0"/>
                  </a:lnTo>
                  <a:lnTo>
                    <a:pt x="404" y="422"/>
                  </a:lnTo>
                  <a:lnTo>
                    <a:pt x="444" y="422"/>
                  </a:lnTo>
                  <a:lnTo>
                    <a:pt x="437" y="614"/>
                  </a:lnTo>
                  <a:lnTo>
                    <a:pt x="346" y="614"/>
                  </a:lnTo>
                  <a:lnTo>
                    <a:pt x="346"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3" name="Freeform 86"/>
            <p:cNvSpPr>
              <a:spLocks/>
            </p:cNvSpPr>
            <p:nvPr/>
          </p:nvSpPr>
          <p:spPr bwMode="auto">
            <a:xfrm>
              <a:off x="423863" y="6615113"/>
              <a:ext cx="33337" cy="44450"/>
            </a:xfrm>
            <a:custGeom>
              <a:avLst/>
              <a:gdLst>
                <a:gd name="T0" fmla="*/ 275 w 374"/>
                <a:gd name="T1" fmla="*/ 505 h 505"/>
                <a:gd name="T2" fmla="*/ 275 w 374"/>
                <a:gd name="T3" fmla="*/ 182 h 505"/>
                <a:gd name="T4" fmla="*/ 274 w 374"/>
                <a:gd name="T5" fmla="*/ 182 h 505"/>
                <a:gd name="T6" fmla="*/ 95 w 374"/>
                <a:gd name="T7" fmla="*/ 505 h 505"/>
                <a:gd name="T8" fmla="*/ 0 w 374"/>
                <a:gd name="T9" fmla="*/ 505 h 505"/>
                <a:gd name="T10" fmla="*/ 0 w 374"/>
                <a:gd name="T11" fmla="*/ 0 h 505"/>
                <a:gd name="T12" fmla="*/ 99 w 374"/>
                <a:gd name="T13" fmla="*/ 0 h 505"/>
                <a:gd name="T14" fmla="*/ 99 w 374"/>
                <a:gd name="T15" fmla="*/ 323 h 505"/>
                <a:gd name="T16" fmla="*/ 100 w 374"/>
                <a:gd name="T17" fmla="*/ 323 h 505"/>
                <a:gd name="T18" fmla="*/ 279 w 374"/>
                <a:gd name="T19" fmla="*/ 0 h 505"/>
                <a:gd name="T20" fmla="*/ 374 w 374"/>
                <a:gd name="T21" fmla="*/ 0 h 505"/>
                <a:gd name="T22" fmla="*/ 374 w 374"/>
                <a:gd name="T23" fmla="*/ 505 h 505"/>
                <a:gd name="T24" fmla="*/ 275 w 374"/>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4" h="505">
                  <a:moveTo>
                    <a:pt x="275" y="505"/>
                  </a:moveTo>
                  <a:lnTo>
                    <a:pt x="275" y="182"/>
                  </a:lnTo>
                  <a:lnTo>
                    <a:pt x="274" y="182"/>
                  </a:lnTo>
                  <a:lnTo>
                    <a:pt x="95" y="505"/>
                  </a:lnTo>
                  <a:lnTo>
                    <a:pt x="0" y="505"/>
                  </a:lnTo>
                  <a:lnTo>
                    <a:pt x="0" y="0"/>
                  </a:lnTo>
                  <a:lnTo>
                    <a:pt x="99" y="0"/>
                  </a:lnTo>
                  <a:lnTo>
                    <a:pt x="99" y="323"/>
                  </a:lnTo>
                  <a:lnTo>
                    <a:pt x="100" y="323"/>
                  </a:lnTo>
                  <a:lnTo>
                    <a:pt x="279" y="0"/>
                  </a:lnTo>
                  <a:lnTo>
                    <a:pt x="374" y="0"/>
                  </a:lnTo>
                  <a:lnTo>
                    <a:pt x="374" y="505"/>
                  </a:lnTo>
                  <a:lnTo>
                    <a:pt x="27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4" name="Freeform 87"/>
            <p:cNvSpPr>
              <a:spLocks/>
            </p:cNvSpPr>
            <p:nvPr/>
          </p:nvSpPr>
          <p:spPr bwMode="auto">
            <a:xfrm>
              <a:off x="500063" y="6615113"/>
              <a:ext cx="34925" cy="44450"/>
            </a:xfrm>
            <a:custGeom>
              <a:avLst/>
              <a:gdLst>
                <a:gd name="T0" fmla="*/ 255 w 382"/>
                <a:gd name="T1" fmla="*/ 505 h 505"/>
                <a:gd name="T2" fmla="*/ 100 w 382"/>
                <a:gd name="T3" fmla="*/ 261 h 505"/>
                <a:gd name="T4" fmla="*/ 100 w 382"/>
                <a:gd name="T5" fmla="*/ 505 h 505"/>
                <a:gd name="T6" fmla="*/ 0 w 382"/>
                <a:gd name="T7" fmla="*/ 505 h 505"/>
                <a:gd name="T8" fmla="*/ 0 w 382"/>
                <a:gd name="T9" fmla="*/ 0 h 505"/>
                <a:gd name="T10" fmla="*/ 100 w 382"/>
                <a:gd name="T11" fmla="*/ 0 h 505"/>
                <a:gd name="T12" fmla="*/ 100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100" y="261"/>
                  </a:lnTo>
                  <a:lnTo>
                    <a:pt x="100" y="505"/>
                  </a:lnTo>
                  <a:lnTo>
                    <a:pt x="0" y="505"/>
                  </a:lnTo>
                  <a:lnTo>
                    <a:pt x="0" y="0"/>
                  </a:lnTo>
                  <a:lnTo>
                    <a:pt x="100" y="0"/>
                  </a:lnTo>
                  <a:lnTo>
                    <a:pt x="100"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5" name="Freeform 88"/>
            <p:cNvSpPr>
              <a:spLocks/>
            </p:cNvSpPr>
            <p:nvPr/>
          </p:nvSpPr>
          <p:spPr bwMode="auto">
            <a:xfrm>
              <a:off x="574675" y="6615113"/>
              <a:ext cx="33337" cy="44450"/>
            </a:xfrm>
            <a:custGeom>
              <a:avLst/>
              <a:gdLst>
                <a:gd name="T0" fmla="*/ 243 w 385"/>
                <a:gd name="T1" fmla="*/ 80 h 505"/>
                <a:gd name="T2" fmla="*/ 243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3" y="505"/>
                  </a:lnTo>
                  <a:lnTo>
                    <a:pt x="143"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6" name="Freeform 89"/>
            <p:cNvSpPr>
              <a:spLocks noEditPoints="1"/>
            </p:cNvSpPr>
            <p:nvPr/>
          </p:nvSpPr>
          <p:spPr bwMode="auto">
            <a:xfrm>
              <a:off x="647700" y="6615113"/>
              <a:ext cx="39687" cy="44450"/>
            </a:xfrm>
            <a:custGeom>
              <a:avLst/>
              <a:gdLst>
                <a:gd name="T0" fmla="*/ 336 w 444"/>
                <a:gd name="T1" fmla="*/ 505 h 505"/>
                <a:gd name="T2" fmla="*/ 307 w 444"/>
                <a:gd name="T3" fmla="*/ 405 h 505"/>
                <a:gd name="T4" fmla="*/ 126 w 444"/>
                <a:gd name="T5" fmla="*/ 405 h 505"/>
                <a:gd name="T6" fmla="*/ 97 w 444"/>
                <a:gd name="T7" fmla="*/ 505 h 505"/>
                <a:gd name="T8" fmla="*/ 0 w 444"/>
                <a:gd name="T9" fmla="*/ 505 h 505"/>
                <a:gd name="T10" fmla="*/ 154 w 444"/>
                <a:gd name="T11" fmla="*/ 0 h 505"/>
                <a:gd name="T12" fmla="*/ 290 w 444"/>
                <a:gd name="T13" fmla="*/ 0 h 505"/>
                <a:gd name="T14" fmla="*/ 444 w 444"/>
                <a:gd name="T15" fmla="*/ 505 h 505"/>
                <a:gd name="T16" fmla="*/ 336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6" y="505"/>
                  </a:moveTo>
                  <a:lnTo>
                    <a:pt x="307" y="405"/>
                  </a:lnTo>
                  <a:lnTo>
                    <a:pt x="126" y="405"/>
                  </a:lnTo>
                  <a:lnTo>
                    <a:pt x="97" y="505"/>
                  </a:lnTo>
                  <a:lnTo>
                    <a:pt x="0" y="505"/>
                  </a:lnTo>
                  <a:lnTo>
                    <a:pt x="154" y="0"/>
                  </a:lnTo>
                  <a:lnTo>
                    <a:pt x="290" y="0"/>
                  </a:lnTo>
                  <a:lnTo>
                    <a:pt x="444" y="505"/>
                  </a:lnTo>
                  <a:lnTo>
                    <a:pt x="336"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7" name="Freeform 90"/>
            <p:cNvSpPr>
              <a:spLocks/>
            </p:cNvSpPr>
            <p:nvPr/>
          </p:nvSpPr>
          <p:spPr bwMode="auto">
            <a:xfrm>
              <a:off x="725488" y="6615113"/>
              <a:ext cx="34925" cy="44450"/>
            </a:xfrm>
            <a:custGeom>
              <a:avLst/>
              <a:gdLst>
                <a:gd name="T0" fmla="*/ 242 w 385"/>
                <a:gd name="T1" fmla="*/ 80 h 505"/>
                <a:gd name="T2" fmla="*/ 242 w 385"/>
                <a:gd name="T3" fmla="*/ 505 h 505"/>
                <a:gd name="T4" fmla="*/ 143 w 385"/>
                <a:gd name="T5" fmla="*/ 505 h 505"/>
                <a:gd name="T6" fmla="*/ 143 w 385"/>
                <a:gd name="T7" fmla="*/ 80 h 505"/>
                <a:gd name="T8" fmla="*/ 0 w 385"/>
                <a:gd name="T9" fmla="*/ 80 h 505"/>
                <a:gd name="T10" fmla="*/ 0 w 385"/>
                <a:gd name="T11" fmla="*/ 0 h 505"/>
                <a:gd name="T12" fmla="*/ 385 w 385"/>
                <a:gd name="T13" fmla="*/ 0 h 505"/>
                <a:gd name="T14" fmla="*/ 385 w 385"/>
                <a:gd name="T15" fmla="*/ 80 h 505"/>
                <a:gd name="T16" fmla="*/ 242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2" y="80"/>
                  </a:moveTo>
                  <a:lnTo>
                    <a:pt x="242" y="505"/>
                  </a:lnTo>
                  <a:lnTo>
                    <a:pt x="143" y="505"/>
                  </a:lnTo>
                  <a:lnTo>
                    <a:pt x="143" y="80"/>
                  </a:lnTo>
                  <a:lnTo>
                    <a:pt x="0" y="80"/>
                  </a:lnTo>
                  <a:lnTo>
                    <a:pt x="0" y="0"/>
                  </a:lnTo>
                  <a:lnTo>
                    <a:pt x="385" y="0"/>
                  </a:lnTo>
                  <a:lnTo>
                    <a:pt x="385" y="80"/>
                  </a:lnTo>
                  <a:lnTo>
                    <a:pt x="242"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8" name="Freeform 91"/>
            <p:cNvSpPr>
              <a:spLocks/>
            </p:cNvSpPr>
            <p:nvPr/>
          </p:nvSpPr>
          <p:spPr bwMode="auto">
            <a:xfrm>
              <a:off x="800100" y="6615113"/>
              <a:ext cx="38100" cy="44450"/>
            </a:xfrm>
            <a:custGeom>
              <a:avLst/>
              <a:gdLst>
                <a:gd name="T0" fmla="*/ 264 w 427"/>
                <a:gd name="T1" fmla="*/ 381 h 514"/>
                <a:gd name="T2" fmla="*/ 256 w 427"/>
                <a:gd name="T3" fmla="*/ 398 h 514"/>
                <a:gd name="T4" fmla="*/ 249 w 427"/>
                <a:gd name="T5" fmla="*/ 413 h 514"/>
                <a:gd name="T6" fmla="*/ 241 w 427"/>
                <a:gd name="T7" fmla="*/ 428 h 514"/>
                <a:gd name="T8" fmla="*/ 234 w 427"/>
                <a:gd name="T9" fmla="*/ 441 h 514"/>
                <a:gd name="T10" fmla="*/ 226 w 427"/>
                <a:gd name="T11" fmla="*/ 453 h 514"/>
                <a:gd name="T12" fmla="*/ 218 w 427"/>
                <a:gd name="T13" fmla="*/ 463 h 514"/>
                <a:gd name="T14" fmla="*/ 210 w 427"/>
                <a:gd name="T15" fmla="*/ 473 h 514"/>
                <a:gd name="T16" fmla="*/ 202 w 427"/>
                <a:gd name="T17" fmla="*/ 481 h 514"/>
                <a:gd name="T18" fmla="*/ 193 w 427"/>
                <a:gd name="T19" fmla="*/ 489 h 514"/>
                <a:gd name="T20" fmla="*/ 184 w 427"/>
                <a:gd name="T21" fmla="*/ 496 h 514"/>
                <a:gd name="T22" fmla="*/ 174 w 427"/>
                <a:gd name="T23" fmla="*/ 502 h 514"/>
                <a:gd name="T24" fmla="*/ 164 w 427"/>
                <a:gd name="T25" fmla="*/ 506 h 514"/>
                <a:gd name="T26" fmla="*/ 153 w 427"/>
                <a:gd name="T27" fmla="*/ 510 h 514"/>
                <a:gd name="T28" fmla="*/ 141 w 427"/>
                <a:gd name="T29" fmla="*/ 512 h 514"/>
                <a:gd name="T30" fmla="*/ 129 w 427"/>
                <a:gd name="T31" fmla="*/ 514 h 514"/>
                <a:gd name="T32" fmla="*/ 116 w 427"/>
                <a:gd name="T33" fmla="*/ 514 h 514"/>
                <a:gd name="T34" fmla="*/ 107 w 427"/>
                <a:gd name="T35" fmla="*/ 514 h 514"/>
                <a:gd name="T36" fmla="*/ 97 w 427"/>
                <a:gd name="T37" fmla="*/ 513 h 514"/>
                <a:gd name="T38" fmla="*/ 87 w 427"/>
                <a:gd name="T39" fmla="*/ 512 h 514"/>
                <a:gd name="T40" fmla="*/ 76 w 427"/>
                <a:gd name="T41" fmla="*/ 511 h 514"/>
                <a:gd name="T42" fmla="*/ 65 w 427"/>
                <a:gd name="T43" fmla="*/ 509 h 514"/>
                <a:gd name="T44" fmla="*/ 56 w 427"/>
                <a:gd name="T45" fmla="*/ 507 h 514"/>
                <a:gd name="T46" fmla="*/ 47 w 427"/>
                <a:gd name="T47" fmla="*/ 505 h 514"/>
                <a:gd name="T48" fmla="*/ 39 w 427"/>
                <a:gd name="T49" fmla="*/ 503 h 514"/>
                <a:gd name="T50" fmla="*/ 43 w 427"/>
                <a:gd name="T51" fmla="*/ 422 h 514"/>
                <a:gd name="T52" fmla="*/ 53 w 427"/>
                <a:gd name="T53" fmla="*/ 424 h 514"/>
                <a:gd name="T54" fmla="*/ 66 w 427"/>
                <a:gd name="T55" fmla="*/ 425 h 514"/>
                <a:gd name="T56" fmla="*/ 79 w 427"/>
                <a:gd name="T57" fmla="*/ 427 h 514"/>
                <a:gd name="T58" fmla="*/ 93 w 427"/>
                <a:gd name="T59" fmla="*/ 427 h 514"/>
                <a:gd name="T60" fmla="*/ 103 w 427"/>
                <a:gd name="T61" fmla="*/ 426 h 514"/>
                <a:gd name="T62" fmla="*/ 114 w 427"/>
                <a:gd name="T63" fmla="*/ 425 h 514"/>
                <a:gd name="T64" fmla="*/ 119 w 427"/>
                <a:gd name="T65" fmla="*/ 423 h 514"/>
                <a:gd name="T66" fmla="*/ 125 w 427"/>
                <a:gd name="T67" fmla="*/ 421 h 514"/>
                <a:gd name="T68" fmla="*/ 130 w 427"/>
                <a:gd name="T69" fmla="*/ 418 h 514"/>
                <a:gd name="T70" fmla="*/ 136 w 427"/>
                <a:gd name="T71" fmla="*/ 414 h 514"/>
                <a:gd name="T72" fmla="*/ 142 w 427"/>
                <a:gd name="T73" fmla="*/ 409 h 514"/>
                <a:gd name="T74" fmla="*/ 147 w 427"/>
                <a:gd name="T75" fmla="*/ 404 h 514"/>
                <a:gd name="T76" fmla="*/ 153 w 427"/>
                <a:gd name="T77" fmla="*/ 397 h 514"/>
                <a:gd name="T78" fmla="*/ 158 w 427"/>
                <a:gd name="T79" fmla="*/ 390 h 514"/>
                <a:gd name="T80" fmla="*/ 163 w 427"/>
                <a:gd name="T81" fmla="*/ 383 h 514"/>
                <a:gd name="T82" fmla="*/ 167 w 427"/>
                <a:gd name="T83" fmla="*/ 374 h 514"/>
                <a:gd name="T84" fmla="*/ 172 w 427"/>
                <a:gd name="T85" fmla="*/ 365 h 514"/>
                <a:gd name="T86" fmla="*/ 177 w 427"/>
                <a:gd name="T87" fmla="*/ 354 h 514"/>
                <a:gd name="T88" fmla="*/ 185 w 427"/>
                <a:gd name="T89" fmla="*/ 338 h 514"/>
                <a:gd name="T90" fmla="*/ 0 w 427"/>
                <a:gd name="T91" fmla="*/ 0 h 514"/>
                <a:gd name="T92" fmla="*/ 118 w 427"/>
                <a:gd name="T93" fmla="*/ 0 h 514"/>
                <a:gd name="T94" fmla="*/ 202 w 427"/>
                <a:gd name="T95" fmla="*/ 166 h 514"/>
                <a:gd name="T96" fmla="*/ 233 w 427"/>
                <a:gd name="T97" fmla="*/ 235 h 514"/>
                <a:gd name="T98" fmla="*/ 262 w 427"/>
                <a:gd name="T99" fmla="*/ 156 h 514"/>
                <a:gd name="T100" fmla="*/ 321 w 427"/>
                <a:gd name="T101" fmla="*/ 0 h 514"/>
                <a:gd name="T102" fmla="*/ 427 w 427"/>
                <a:gd name="T103" fmla="*/ 0 h 514"/>
                <a:gd name="T104" fmla="*/ 264 w 427"/>
                <a:gd name="T105" fmla="*/ 3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7" h="514">
                  <a:moveTo>
                    <a:pt x="264" y="381"/>
                  </a:moveTo>
                  <a:lnTo>
                    <a:pt x="256" y="398"/>
                  </a:lnTo>
                  <a:lnTo>
                    <a:pt x="249" y="413"/>
                  </a:lnTo>
                  <a:lnTo>
                    <a:pt x="241" y="428"/>
                  </a:lnTo>
                  <a:lnTo>
                    <a:pt x="234" y="441"/>
                  </a:lnTo>
                  <a:lnTo>
                    <a:pt x="226" y="453"/>
                  </a:lnTo>
                  <a:lnTo>
                    <a:pt x="218" y="463"/>
                  </a:lnTo>
                  <a:lnTo>
                    <a:pt x="210" y="473"/>
                  </a:lnTo>
                  <a:lnTo>
                    <a:pt x="202" y="481"/>
                  </a:lnTo>
                  <a:lnTo>
                    <a:pt x="193" y="489"/>
                  </a:lnTo>
                  <a:lnTo>
                    <a:pt x="184" y="496"/>
                  </a:lnTo>
                  <a:lnTo>
                    <a:pt x="174" y="502"/>
                  </a:lnTo>
                  <a:lnTo>
                    <a:pt x="164" y="506"/>
                  </a:lnTo>
                  <a:lnTo>
                    <a:pt x="153" y="510"/>
                  </a:lnTo>
                  <a:lnTo>
                    <a:pt x="141" y="512"/>
                  </a:lnTo>
                  <a:lnTo>
                    <a:pt x="129" y="514"/>
                  </a:lnTo>
                  <a:lnTo>
                    <a:pt x="116" y="514"/>
                  </a:lnTo>
                  <a:lnTo>
                    <a:pt x="107" y="514"/>
                  </a:lnTo>
                  <a:lnTo>
                    <a:pt x="97" y="513"/>
                  </a:lnTo>
                  <a:lnTo>
                    <a:pt x="87" y="512"/>
                  </a:lnTo>
                  <a:lnTo>
                    <a:pt x="76" y="511"/>
                  </a:lnTo>
                  <a:lnTo>
                    <a:pt x="65" y="509"/>
                  </a:lnTo>
                  <a:lnTo>
                    <a:pt x="56" y="507"/>
                  </a:lnTo>
                  <a:lnTo>
                    <a:pt x="47" y="505"/>
                  </a:lnTo>
                  <a:lnTo>
                    <a:pt x="39" y="503"/>
                  </a:lnTo>
                  <a:lnTo>
                    <a:pt x="43" y="422"/>
                  </a:lnTo>
                  <a:lnTo>
                    <a:pt x="53" y="424"/>
                  </a:lnTo>
                  <a:lnTo>
                    <a:pt x="66" y="425"/>
                  </a:lnTo>
                  <a:lnTo>
                    <a:pt x="79" y="427"/>
                  </a:lnTo>
                  <a:lnTo>
                    <a:pt x="93" y="427"/>
                  </a:lnTo>
                  <a:lnTo>
                    <a:pt x="103" y="426"/>
                  </a:lnTo>
                  <a:lnTo>
                    <a:pt x="114" y="425"/>
                  </a:lnTo>
                  <a:lnTo>
                    <a:pt x="119" y="423"/>
                  </a:lnTo>
                  <a:lnTo>
                    <a:pt x="125" y="421"/>
                  </a:lnTo>
                  <a:lnTo>
                    <a:pt x="130" y="418"/>
                  </a:lnTo>
                  <a:lnTo>
                    <a:pt x="136" y="414"/>
                  </a:lnTo>
                  <a:lnTo>
                    <a:pt x="142" y="409"/>
                  </a:lnTo>
                  <a:lnTo>
                    <a:pt x="147" y="404"/>
                  </a:lnTo>
                  <a:lnTo>
                    <a:pt x="153" y="397"/>
                  </a:lnTo>
                  <a:lnTo>
                    <a:pt x="158" y="390"/>
                  </a:lnTo>
                  <a:lnTo>
                    <a:pt x="163" y="383"/>
                  </a:lnTo>
                  <a:lnTo>
                    <a:pt x="167" y="374"/>
                  </a:lnTo>
                  <a:lnTo>
                    <a:pt x="172" y="365"/>
                  </a:lnTo>
                  <a:lnTo>
                    <a:pt x="177" y="354"/>
                  </a:lnTo>
                  <a:lnTo>
                    <a:pt x="185" y="338"/>
                  </a:lnTo>
                  <a:lnTo>
                    <a:pt x="0" y="0"/>
                  </a:lnTo>
                  <a:lnTo>
                    <a:pt x="118" y="0"/>
                  </a:lnTo>
                  <a:lnTo>
                    <a:pt x="202" y="166"/>
                  </a:lnTo>
                  <a:lnTo>
                    <a:pt x="233" y="235"/>
                  </a:lnTo>
                  <a:lnTo>
                    <a:pt x="262" y="156"/>
                  </a:lnTo>
                  <a:lnTo>
                    <a:pt x="321" y="0"/>
                  </a:lnTo>
                  <a:lnTo>
                    <a:pt x="427" y="0"/>
                  </a:lnTo>
                  <a:lnTo>
                    <a:pt x="264" y="38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19" name="Freeform 92"/>
            <p:cNvSpPr>
              <a:spLocks noEditPoints="1"/>
            </p:cNvSpPr>
            <p:nvPr/>
          </p:nvSpPr>
          <p:spPr bwMode="auto">
            <a:xfrm>
              <a:off x="879475" y="6615113"/>
              <a:ext cx="31750" cy="44450"/>
            </a:xfrm>
            <a:custGeom>
              <a:avLst/>
              <a:gdLst>
                <a:gd name="T0" fmla="*/ 360 w 361"/>
                <a:gd name="T1" fmla="*/ 180 h 505"/>
                <a:gd name="T2" fmla="*/ 353 w 361"/>
                <a:gd name="T3" fmla="*/ 216 h 505"/>
                <a:gd name="T4" fmla="*/ 340 w 361"/>
                <a:gd name="T5" fmla="*/ 250 h 505"/>
                <a:gd name="T6" fmla="*/ 319 w 361"/>
                <a:gd name="T7" fmla="*/ 279 h 505"/>
                <a:gd name="T8" fmla="*/ 299 w 361"/>
                <a:gd name="T9" fmla="*/ 298 h 505"/>
                <a:gd name="T10" fmla="*/ 285 w 361"/>
                <a:gd name="T11" fmla="*/ 308 h 505"/>
                <a:gd name="T12" fmla="*/ 259 w 361"/>
                <a:gd name="T13" fmla="*/ 322 h 505"/>
                <a:gd name="T14" fmla="*/ 230 w 361"/>
                <a:gd name="T15" fmla="*/ 333 h 505"/>
                <a:gd name="T16" fmla="*/ 209 w 361"/>
                <a:gd name="T17" fmla="*/ 338 h 505"/>
                <a:gd name="T18" fmla="*/ 174 w 361"/>
                <a:gd name="T19" fmla="*/ 342 h 505"/>
                <a:gd name="T20" fmla="*/ 98 w 361"/>
                <a:gd name="T21" fmla="*/ 343 h 505"/>
                <a:gd name="T22" fmla="*/ 0 w 361"/>
                <a:gd name="T23" fmla="*/ 505 h 505"/>
                <a:gd name="T24" fmla="*/ 152 w 361"/>
                <a:gd name="T25" fmla="*/ 0 h 505"/>
                <a:gd name="T26" fmla="*/ 200 w 361"/>
                <a:gd name="T27" fmla="*/ 4 h 505"/>
                <a:gd name="T28" fmla="*/ 241 w 361"/>
                <a:gd name="T29" fmla="*/ 12 h 505"/>
                <a:gd name="T30" fmla="*/ 277 w 361"/>
                <a:gd name="T31" fmla="*/ 25 h 505"/>
                <a:gd name="T32" fmla="*/ 306 w 361"/>
                <a:gd name="T33" fmla="*/ 43 h 505"/>
                <a:gd name="T34" fmla="*/ 329 w 361"/>
                <a:gd name="T35" fmla="*/ 65 h 505"/>
                <a:gd name="T36" fmla="*/ 347 w 361"/>
                <a:gd name="T37" fmla="*/ 93 h 505"/>
                <a:gd name="T38" fmla="*/ 357 w 361"/>
                <a:gd name="T39" fmla="*/ 125 h 505"/>
                <a:gd name="T40" fmla="*/ 361 w 361"/>
                <a:gd name="T41" fmla="*/ 161 h 505"/>
                <a:gd name="T42" fmla="*/ 257 w 361"/>
                <a:gd name="T43" fmla="*/ 158 h 505"/>
                <a:gd name="T44" fmla="*/ 254 w 361"/>
                <a:gd name="T45" fmla="*/ 140 h 505"/>
                <a:gd name="T46" fmla="*/ 247 w 361"/>
                <a:gd name="T47" fmla="*/ 123 h 505"/>
                <a:gd name="T48" fmla="*/ 237 w 361"/>
                <a:gd name="T49" fmla="*/ 109 h 505"/>
                <a:gd name="T50" fmla="*/ 224 w 361"/>
                <a:gd name="T51" fmla="*/ 98 h 505"/>
                <a:gd name="T52" fmla="*/ 207 w 361"/>
                <a:gd name="T53" fmla="*/ 89 h 505"/>
                <a:gd name="T54" fmla="*/ 187 w 361"/>
                <a:gd name="T55" fmla="*/ 83 h 505"/>
                <a:gd name="T56" fmla="*/ 163 w 361"/>
                <a:gd name="T57" fmla="*/ 80 h 505"/>
                <a:gd name="T58" fmla="*/ 98 w 361"/>
                <a:gd name="T59" fmla="*/ 80 h 505"/>
                <a:gd name="T60" fmla="*/ 153 w 361"/>
                <a:gd name="T61" fmla="*/ 265 h 505"/>
                <a:gd name="T62" fmla="*/ 177 w 361"/>
                <a:gd name="T63" fmla="*/ 263 h 505"/>
                <a:gd name="T64" fmla="*/ 198 w 361"/>
                <a:gd name="T65" fmla="*/ 258 h 505"/>
                <a:gd name="T66" fmla="*/ 216 w 361"/>
                <a:gd name="T67" fmla="*/ 250 h 505"/>
                <a:gd name="T68" fmla="*/ 230 w 361"/>
                <a:gd name="T69" fmla="*/ 237 h 505"/>
                <a:gd name="T70" fmla="*/ 242 w 361"/>
                <a:gd name="T71" fmla="*/ 223 h 505"/>
                <a:gd name="T72" fmla="*/ 251 w 361"/>
                <a:gd name="T73" fmla="*/ 207 h 505"/>
                <a:gd name="T74" fmla="*/ 256 w 361"/>
                <a:gd name="T75" fmla="*/ 188 h 505"/>
                <a:gd name="T76" fmla="*/ 258 w 361"/>
                <a:gd name="T77" fmla="*/ 16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1" h="505">
                  <a:moveTo>
                    <a:pt x="361" y="161"/>
                  </a:moveTo>
                  <a:lnTo>
                    <a:pt x="360" y="180"/>
                  </a:lnTo>
                  <a:lnTo>
                    <a:pt x="357" y="199"/>
                  </a:lnTo>
                  <a:lnTo>
                    <a:pt x="353" y="216"/>
                  </a:lnTo>
                  <a:lnTo>
                    <a:pt x="347" y="233"/>
                  </a:lnTo>
                  <a:lnTo>
                    <a:pt x="340" y="250"/>
                  </a:lnTo>
                  <a:lnTo>
                    <a:pt x="329" y="265"/>
                  </a:lnTo>
                  <a:lnTo>
                    <a:pt x="319" y="279"/>
                  </a:lnTo>
                  <a:lnTo>
                    <a:pt x="306" y="292"/>
                  </a:lnTo>
                  <a:lnTo>
                    <a:pt x="299" y="298"/>
                  </a:lnTo>
                  <a:lnTo>
                    <a:pt x="292" y="303"/>
                  </a:lnTo>
                  <a:lnTo>
                    <a:pt x="285" y="308"/>
                  </a:lnTo>
                  <a:lnTo>
                    <a:pt x="276" y="313"/>
                  </a:lnTo>
                  <a:lnTo>
                    <a:pt x="259" y="322"/>
                  </a:lnTo>
                  <a:lnTo>
                    <a:pt x="240" y="329"/>
                  </a:lnTo>
                  <a:lnTo>
                    <a:pt x="230" y="333"/>
                  </a:lnTo>
                  <a:lnTo>
                    <a:pt x="220" y="335"/>
                  </a:lnTo>
                  <a:lnTo>
                    <a:pt x="209" y="338"/>
                  </a:lnTo>
                  <a:lnTo>
                    <a:pt x="197" y="340"/>
                  </a:lnTo>
                  <a:lnTo>
                    <a:pt x="174" y="342"/>
                  </a:lnTo>
                  <a:lnTo>
                    <a:pt x="148" y="343"/>
                  </a:lnTo>
                  <a:lnTo>
                    <a:pt x="98" y="343"/>
                  </a:lnTo>
                  <a:lnTo>
                    <a:pt x="98" y="505"/>
                  </a:lnTo>
                  <a:lnTo>
                    <a:pt x="0" y="505"/>
                  </a:lnTo>
                  <a:lnTo>
                    <a:pt x="0" y="0"/>
                  </a:lnTo>
                  <a:lnTo>
                    <a:pt x="152" y="0"/>
                  </a:lnTo>
                  <a:lnTo>
                    <a:pt x="177" y="1"/>
                  </a:lnTo>
                  <a:lnTo>
                    <a:pt x="200" y="4"/>
                  </a:lnTo>
                  <a:lnTo>
                    <a:pt x="221" y="7"/>
                  </a:lnTo>
                  <a:lnTo>
                    <a:pt x="241" y="12"/>
                  </a:lnTo>
                  <a:lnTo>
                    <a:pt x="260" y="18"/>
                  </a:lnTo>
                  <a:lnTo>
                    <a:pt x="277" y="25"/>
                  </a:lnTo>
                  <a:lnTo>
                    <a:pt x="292" y="33"/>
                  </a:lnTo>
                  <a:lnTo>
                    <a:pt x="306" y="43"/>
                  </a:lnTo>
                  <a:lnTo>
                    <a:pt x="318" y="53"/>
                  </a:lnTo>
                  <a:lnTo>
                    <a:pt x="329" y="65"/>
                  </a:lnTo>
                  <a:lnTo>
                    <a:pt x="338" y="78"/>
                  </a:lnTo>
                  <a:lnTo>
                    <a:pt x="347" y="93"/>
                  </a:lnTo>
                  <a:lnTo>
                    <a:pt x="353" y="108"/>
                  </a:lnTo>
                  <a:lnTo>
                    <a:pt x="357" y="125"/>
                  </a:lnTo>
                  <a:lnTo>
                    <a:pt x="360" y="142"/>
                  </a:lnTo>
                  <a:lnTo>
                    <a:pt x="361" y="161"/>
                  </a:lnTo>
                  <a:close/>
                  <a:moveTo>
                    <a:pt x="258" y="167"/>
                  </a:moveTo>
                  <a:lnTo>
                    <a:pt x="257" y="158"/>
                  </a:lnTo>
                  <a:lnTo>
                    <a:pt x="256" y="148"/>
                  </a:lnTo>
                  <a:lnTo>
                    <a:pt x="254" y="140"/>
                  </a:lnTo>
                  <a:lnTo>
                    <a:pt x="251" y="131"/>
                  </a:lnTo>
                  <a:lnTo>
                    <a:pt x="247" y="123"/>
                  </a:lnTo>
                  <a:lnTo>
                    <a:pt x="243" y="116"/>
                  </a:lnTo>
                  <a:lnTo>
                    <a:pt x="237" y="109"/>
                  </a:lnTo>
                  <a:lnTo>
                    <a:pt x="231" y="103"/>
                  </a:lnTo>
                  <a:lnTo>
                    <a:pt x="224" y="98"/>
                  </a:lnTo>
                  <a:lnTo>
                    <a:pt x="216" y="93"/>
                  </a:lnTo>
                  <a:lnTo>
                    <a:pt x="207" y="89"/>
                  </a:lnTo>
                  <a:lnTo>
                    <a:pt x="198" y="86"/>
                  </a:lnTo>
                  <a:lnTo>
                    <a:pt x="187" y="83"/>
                  </a:lnTo>
                  <a:lnTo>
                    <a:pt x="176" y="81"/>
                  </a:lnTo>
                  <a:lnTo>
                    <a:pt x="163" y="80"/>
                  </a:lnTo>
                  <a:lnTo>
                    <a:pt x="150" y="80"/>
                  </a:lnTo>
                  <a:lnTo>
                    <a:pt x="98" y="80"/>
                  </a:lnTo>
                  <a:lnTo>
                    <a:pt x="98" y="265"/>
                  </a:lnTo>
                  <a:lnTo>
                    <a:pt x="153" y="265"/>
                  </a:lnTo>
                  <a:lnTo>
                    <a:pt x="165" y="264"/>
                  </a:lnTo>
                  <a:lnTo>
                    <a:pt x="177" y="263"/>
                  </a:lnTo>
                  <a:lnTo>
                    <a:pt x="188" y="261"/>
                  </a:lnTo>
                  <a:lnTo>
                    <a:pt x="198" y="258"/>
                  </a:lnTo>
                  <a:lnTo>
                    <a:pt x="207" y="254"/>
                  </a:lnTo>
                  <a:lnTo>
                    <a:pt x="216" y="250"/>
                  </a:lnTo>
                  <a:lnTo>
                    <a:pt x="223" y="243"/>
                  </a:lnTo>
                  <a:lnTo>
                    <a:pt x="230" y="237"/>
                  </a:lnTo>
                  <a:lnTo>
                    <a:pt x="237" y="231"/>
                  </a:lnTo>
                  <a:lnTo>
                    <a:pt x="242" y="223"/>
                  </a:lnTo>
                  <a:lnTo>
                    <a:pt x="247" y="216"/>
                  </a:lnTo>
                  <a:lnTo>
                    <a:pt x="251" y="207"/>
                  </a:lnTo>
                  <a:lnTo>
                    <a:pt x="254" y="198"/>
                  </a:lnTo>
                  <a:lnTo>
                    <a:pt x="256" y="188"/>
                  </a:lnTo>
                  <a:lnTo>
                    <a:pt x="257" y="178"/>
                  </a:lnTo>
                  <a:lnTo>
                    <a:pt x="258" y="16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0" name="Freeform 93"/>
            <p:cNvSpPr>
              <a:spLocks noEditPoints="1"/>
            </p:cNvSpPr>
            <p:nvPr/>
          </p:nvSpPr>
          <p:spPr bwMode="auto">
            <a:xfrm>
              <a:off x="950913" y="6615113"/>
              <a:ext cx="39687" cy="44450"/>
            </a:xfrm>
            <a:custGeom>
              <a:avLst/>
              <a:gdLst>
                <a:gd name="T0" fmla="*/ 336 w 445"/>
                <a:gd name="T1" fmla="*/ 505 h 505"/>
                <a:gd name="T2" fmla="*/ 308 w 445"/>
                <a:gd name="T3" fmla="*/ 405 h 505"/>
                <a:gd name="T4" fmla="*/ 126 w 445"/>
                <a:gd name="T5" fmla="*/ 405 h 505"/>
                <a:gd name="T6" fmla="*/ 97 w 445"/>
                <a:gd name="T7" fmla="*/ 505 h 505"/>
                <a:gd name="T8" fmla="*/ 0 w 445"/>
                <a:gd name="T9" fmla="*/ 505 h 505"/>
                <a:gd name="T10" fmla="*/ 154 w 445"/>
                <a:gd name="T11" fmla="*/ 0 h 505"/>
                <a:gd name="T12" fmla="*/ 291 w 445"/>
                <a:gd name="T13" fmla="*/ 0 h 505"/>
                <a:gd name="T14" fmla="*/ 445 w 445"/>
                <a:gd name="T15" fmla="*/ 505 h 505"/>
                <a:gd name="T16" fmla="*/ 336 w 445"/>
                <a:gd name="T17" fmla="*/ 505 h 505"/>
                <a:gd name="T18" fmla="*/ 219 w 445"/>
                <a:gd name="T19" fmla="*/ 93 h 505"/>
                <a:gd name="T20" fmla="*/ 150 w 445"/>
                <a:gd name="T21" fmla="*/ 328 h 505"/>
                <a:gd name="T22" fmla="*/ 286 w 445"/>
                <a:gd name="T23" fmla="*/ 328 h 505"/>
                <a:gd name="T24" fmla="*/ 219 w 445"/>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5" h="505">
                  <a:moveTo>
                    <a:pt x="336" y="505"/>
                  </a:moveTo>
                  <a:lnTo>
                    <a:pt x="308" y="405"/>
                  </a:lnTo>
                  <a:lnTo>
                    <a:pt x="126" y="405"/>
                  </a:lnTo>
                  <a:lnTo>
                    <a:pt x="97" y="505"/>
                  </a:lnTo>
                  <a:lnTo>
                    <a:pt x="0" y="505"/>
                  </a:lnTo>
                  <a:lnTo>
                    <a:pt x="154" y="0"/>
                  </a:lnTo>
                  <a:lnTo>
                    <a:pt x="291" y="0"/>
                  </a:lnTo>
                  <a:lnTo>
                    <a:pt x="445" y="505"/>
                  </a:lnTo>
                  <a:lnTo>
                    <a:pt x="336" y="505"/>
                  </a:lnTo>
                  <a:close/>
                  <a:moveTo>
                    <a:pt x="219" y="93"/>
                  </a:moveTo>
                  <a:lnTo>
                    <a:pt x="150" y="328"/>
                  </a:lnTo>
                  <a:lnTo>
                    <a:pt x="286" y="328"/>
                  </a:lnTo>
                  <a:lnTo>
                    <a:pt x="219"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1" name="Freeform 94"/>
            <p:cNvSpPr>
              <a:spLocks/>
            </p:cNvSpPr>
            <p:nvPr/>
          </p:nvSpPr>
          <p:spPr bwMode="auto">
            <a:xfrm>
              <a:off x="1112838" y="6615113"/>
              <a:ext cx="33337" cy="44450"/>
            </a:xfrm>
            <a:custGeom>
              <a:avLst/>
              <a:gdLst>
                <a:gd name="T0" fmla="*/ 255 w 382"/>
                <a:gd name="T1" fmla="*/ 505 h 505"/>
                <a:gd name="T2" fmla="*/ 99 w 382"/>
                <a:gd name="T3" fmla="*/ 261 h 505"/>
                <a:gd name="T4" fmla="*/ 99 w 382"/>
                <a:gd name="T5" fmla="*/ 505 h 505"/>
                <a:gd name="T6" fmla="*/ 0 w 382"/>
                <a:gd name="T7" fmla="*/ 505 h 505"/>
                <a:gd name="T8" fmla="*/ 0 w 382"/>
                <a:gd name="T9" fmla="*/ 0 h 505"/>
                <a:gd name="T10" fmla="*/ 99 w 382"/>
                <a:gd name="T11" fmla="*/ 0 h 505"/>
                <a:gd name="T12" fmla="*/ 99 w 382"/>
                <a:gd name="T13" fmla="*/ 230 h 505"/>
                <a:gd name="T14" fmla="*/ 254 w 382"/>
                <a:gd name="T15" fmla="*/ 0 h 505"/>
                <a:gd name="T16" fmla="*/ 373 w 382"/>
                <a:gd name="T17" fmla="*/ 0 h 505"/>
                <a:gd name="T18" fmla="*/ 196 w 382"/>
                <a:gd name="T19" fmla="*/ 240 h 505"/>
                <a:gd name="T20" fmla="*/ 382 w 382"/>
                <a:gd name="T21" fmla="*/ 505 h 505"/>
                <a:gd name="T22" fmla="*/ 255 w 382"/>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505">
                  <a:moveTo>
                    <a:pt x="255" y="505"/>
                  </a:moveTo>
                  <a:lnTo>
                    <a:pt x="99" y="261"/>
                  </a:lnTo>
                  <a:lnTo>
                    <a:pt x="99" y="505"/>
                  </a:lnTo>
                  <a:lnTo>
                    <a:pt x="0" y="505"/>
                  </a:lnTo>
                  <a:lnTo>
                    <a:pt x="0" y="0"/>
                  </a:lnTo>
                  <a:lnTo>
                    <a:pt x="99" y="0"/>
                  </a:lnTo>
                  <a:lnTo>
                    <a:pt x="99" y="230"/>
                  </a:lnTo>
                  <a:lnTo>
                    <a:pt x="254" y="0"/>
                  </a:lnTo>
                  <a:lnTo>
                    <a:pt x="373" y="0"/>
                  </a:lnTo>
                  <a:lnTo>
                    <a:pt x="196" y="240"/>
                  </a:lnTo>
                  <a:lnTo>
                    <a:pt x="382" y="505"/>
                  </a:lnTo>
                  <a:lnTo>
                    <a:pt x="255"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2" name="Freeform 95"/>
            <p:cNvSpPr>
              <a:spLocks noEditPoints="1"/>
            </p:cNvSpPr>
            <p:nvPr/>
          </p:nvSpPr>
          <p:spPr bwMode="auto">
            <a:xfrm>
              <a:off x="1184275" y="6615113"/>
              <a:ext cx="38100"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4 w 444"/>
                <a:gd name="T11" fmla="*/ 0 h 505"/>
                <a:gd name="T12" fmla="*/ 290 w 444"/>
                <a:gd name="T13" fmla="*/ 0 h 505"/>
                <a:gd name="T14" fmla="*/ 444 w 444"/>
                <a:gd name="T15" fmla="*/ 505 h 505"/>
                <a:gd name="T16" fmla="*/ 335 w 444"/>
                <a:gd name="T17" fmla="*/ 505 h 505"/>
                <a:gd name="T18" fmla="*/ 218 w 444"/>
                <a:gd name="T19" fmla="*/ 93 h 505"/>
                <a:gd name="T20" fmla="*/ 150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4" y="0"/>
                  </a:lnTo>
                  <a:lnTo>
                    <a:pt x="290" y="0"/>
                  </a:lnTo>
                  <a:lnTo>
                    <a:pt x="444" y="505"/>
                  </a:lnTo>
                  <a:lnTo>
                    <a:pt x="335" y="505"/>
                  </a:lnTo>
                  <a:close/>
                  <a:moveTo>
                    <a:pt x="218" y="93"/>
                  </a:moveTo>
                  <a:lnTo>
                    <a:pt x="150"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3" name="Freeform 96"/>
            <p:cNvSpPr>
              <a:spLocks/>
            </p:cNvSpPr>
            <p:nvPr/>
          </p:nvSpPr>
          <p:spPr bwMode="auto">
            <a:xfrm>
              <a:off x="1262063" y="6615113"/>
              <a:ext cx="33337" cy="44450"/>
            </a:xfrm>
            <a:custGeom>
              <a:avLst/>
              <a:gdLst>
                <a:gd name="T0" fmla="*/ 280 w 379"/>
                <a:gd name="T1" fmla="*/ 505 h 505"/>
                <a:gd name="T2" fmla="*/ 280 w 379"/>
                <a:gd name="T3" fmla="*/ 311 h 505"/>
                <a:gd name="T4" fmla="*/ 269 w 379"/>
                <a:gd name="T5" fmla="*/ 311 h 505"/>
                <a:gd name="T6" fmla="*/ 258 w 379"/>
                <a:gd name="T7" fmla="*/ 311 h 505"/>
                <a:gd name="T8" fmla="*/ 247 w 379"/>
                <a:gd name="T9" fmla="*/ 311 h 505"/>
                <a:gd name="T10" fmla="*/ 236 w 379"/>
                <a:gd name="T11" fmla="*/ 311 h 505"/>
                <a:gd name="T12" fmla="*/ 224 w 379"/>
                <a:gd name="T13" fmla="*/ 311 h 505"/>
                <a:gd name="T14" fmla="*/ 212 w 379"/>
                <a:gd name="T15" fmla="*/ 311 h 505"/>
                <a:gd name="T16" fmla="*/ 201 w 379"/>
                <a:gd name="T17" fmla="*/ 311 h 505"/>
                <a:gd name="T18" fmla="*/ 190 w 379"/>
                <a:gd name="T19" fmla="*/ 311 h 505"/>
                <a:gd name="T20" fmla="*/ 165 w 379"/>
                <a:gd name="T21" fmla="*/ 310 h 505"/>
                <a:gd name="T22" fmla="*/ 142 w 379"/>
                <a:gd name="T23" fmla="*/ 308 h 505"/>
                <a:gd name="T24" fmla="*/ 132 w 379"/>
                <a:gd name="T25" fmla="*/ 306 h 505"/>
                <a:gd name="T26" fmla="*/ 120 w 379"/>
                <a:gd name="T27" fmla="*/ 304 h 505"/>
                <a:gd name="T28" fmla="*/ 111 w 379"/>
                <a:gd name="T29" fmla="*/ 301 h 505"/>
                <a:gd name="T30" fmla="*/ 101 w 379"/>
                <a:gd name="T31" fmla="*/ 298 h 505"/>
                <a:gd name="T32" fmla="*/ 85 w 379"/>
                <a:gd name="T33" fmla="*/ 292 h 505"/>
                <a:gd name="T34" fmla="*/ 69 w 379"/>
                <a:gd name="T35" fmla="*/ 283 h 505"/>
                <a:gd name="T36" fmla="*/ 62 w 379"/>
                <a:gd name="T37" fmla="*/ 279 h 505"/>
                <a:gd name="T38" fmla="*/ 55 w 379"/>
                <a:gd name="T39" fmla="*/ 274 h 505"/>
                <a:gd name="T40" fmla="*/ 49 w 379"/>
                <a:gd name="T41" fmla="*/ 269 h 505"/>
                <a:gd name="T42" fmla="*/ 43 w 379"/>
                <a:gd name="T43" fmla="*/ 263 h 505"/>
                <a:gd name="T44" fmla="*/ 38 w 379"/>
                <a:gd name="T45" fmla="*/ 258 h 505"/>
                <a:gd name="T46" fmla="*/ 33 w 379"/>
                <a:gd name="T47" fmla="*/ 251 h 505"/>
                <a:gd name="T48" fmla="*/ 28 w 379"/>
                <a:gd name="T49" fmla="*/ 244 h 505"/>
                <a:gd name="T50" fmla="*/ 24 w 379"/>
                <a:gd name="T51" fmla="*/ 237 h 505"/>
                <a:gd name="T52" fmla="*/ 16 w 379"/>
                <a:gd name="T53" fmla="*/ 222 h 505"/>
                <a:gd name="T54" fmla="*/ 10 w 379"/>
                <a:gd name="T55" fmla="*/ 206 h 505"/>
                <a:gd name="T56" fmla="*/ 6 w 379"/>
                <a:gd name="T57" fmla="*/ 189 h 505"/>
                <a:gd name="T58" fmla="*/ 2 w 379"/>
                <a:gd name="T59" fmla="*/ 171 h 505"/>
                <a:gd name="T60" fmla="*/ 0 w 379"/>
                <a:gd name="T61" fmla="*/ 151 h 505"/>
                <a:gd name="T62" fmla="*/ 0 w 379"/>
                <a:gd name="T63" fmla="*/ 129 h 505"/>
                <a:gd name="T64" fmla="*/ 0 w 379"/>
                <a:gd name="T65" fmla="*/ 0 h 505"/>
                <a:gd name="T66" fmla="*/ 98 w 379"/>
                <a:gd name="T67" fmla="*/ 0 h 505"/>
                <a:gd name="T68" fmla="*/ 98 w 379"/>
                <a:gd name="T69" fmla="*/ 122 h 505"/>
                <a:gd name="T70" fmla="*/ 98 w 379"/>
                <a:gd name="T71" fmla="*/ 135 h 505"/>
                <a:gd name="T72" fmla="*/ 99 w 379"/>
                <a:gd name="T73" fmla="*/ 148 h 505"/>
                <a:gd name="T74" fmla="*/ 101 w 379"/>
                <a:gd name="T75" fmla="*/ 159 h 505"/>
                <a:gd name="T76" fmla="*/ 103 w 379"/>
                <a:gd name="T77" fmla="*/ 170 h 505"/>
                <a:gd name="T78" fmla="*/ 105 w 379"/>
                <a:gd name="T79" fmla="*/ 180 h 505"/>
                <a:gd name="T80" fmla="*/ 109 w 379"/>
                <a:gd name="T81" fmla="*/ 189 h 505"/>
                <a:gd name="T82" fmla="*/ 113 w 379"/>
                <a:gd name="T83" fmla="*/ 197 h 505"/>
                <a:gd name="T84" fmla="*/ 118 w 379"/>
                <a:gd name="T85" fmla="*/ 204 h 505"/>
                <a:gd name="T86" fmla="*/ 124 w 379"/>
                <a:gd name="T87" fmla="*/ 210 h 505"/>
                <a:gd name="T88" fmla="*/ 132 w 379"/>
                <a:gd name="T89" fmla="*/ 216 h 505"/>
                <a:gd name="T90" fmla="*/ 140 w 379"/>
                <a:gd name="T91" fmla="*/ 220 h 505"/>
                <a:gd name="T92" fmla="*/ 148 w 379"/>
                <a:gd name="T93" fmla="*/ 224 h 505"/>
                <a:gd name="T94" fmla="*/ 158 w 379"/>
                <a:gd name="T95" fmla="*/ 228 h 505"/>
                <a:gd name="T96" fmla="*/ 168 w 379"/>
                <a:gd name="T97" fmla="*/ 230 h 505"/>
                <a:gd name="T98" fmla="*/ 180 w 379"/>
                <a:gd name="T99" fmla="*/ 231 h 505"/>
                <a:gd name="T100" fmla="*/ 194 w 379"/>
                <a:gd name="T101" fmla="*/ 232 h 505"/>
                <a:gd name="T102" fmla="*/ 204 w 379"/>
                <a:gd name="T103" fmla="*/ 232 h 505"/>
                <a:gd name="T104" fmla="*/ 215 w 379"/>
                <a:gd name="T105" fmla="*/ 232 h 505"/>
                <a:gd name="T106" fmla="*/ 226 w 379"/>
                <a:gd name="T107" fmla="*/ 232 h 505"/>
                <a:gd name="T108" fmla="*/ 236 w 379"/>
                <a:gd name="T109" fmla="*/ 232 h 505"/>
                <a:gd name="T110" fmla="*/ 247 w 379"/>
                <a:gd name="T111" fmla="*/ 232 h 505"/>
                <a:gd name="T112" fmla="*/ 258 w 379"/>
                <a:gd name="T113" fmla="*/ 232 h 505"/>
                <a:gd name="T114" fmla="*/ 269 w 379"/>
                <a:gd name="T115" fmla="*/ 232 h 505"/>
                <a:gd name="T116" fmla="*/ 280 w 379"/>
                <a:gd name="T117" fmla="*/ 232 h 505"/>
                <a:gd name="T118" fmla="*/ 280 w 379"/>
                <a:gd name="T119" fmla="*/ 0 h 505"/>
                <a:gd name="T120" fmla="*/ 379 w 379"/>
                <a:gd name="T121" fmla="*/ 0 h 505"/>
                <a:gd name="T122" fmla="*/ 379 w 379"/>
                <a:gd name="T123" fmla="*/ 505 h 505"/>
                <a:gd name="T124" fmla="*/ 280 w 379"/>
                <a:gd name="T1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505">
                  <a:moveTo>
                    <a:pt x="280" y="505"/>
                  </a:moveTo>
                  <a:lnTo>
                    <a:pt x="280" y="311"/>
                  </a:lnTo>
                  <a:lnTo>
                    <a:pt x="269" y="311"/>
                  </a:lnTo>
                  <a:lnTo>
                    <a:pt x="258" y="311"/>
                  </a:lnTo>
                  <a:lnTo>
                    <a:pt x="247" y="311"/>
                  </a:lnTo>
                  <a:lnTo>
                    <a:pt x="236" y="311"/>
                  </a:lnTo>
                  <a:lnTo>
                    <a:pt x="224" y="311"/>
                  </a:lnTo>
                  <a:lnTo>
                    <a:pt x="212" y="311"/>
                  </a:lnTo>
                  <a:lnTo>
                    <a:pt x="201" y="311"/>
                  </a:lnTo>
                  <a:lnTo>
                    <a:pt x="190" y="311"/>
                  </a:lnTo>
                  <a:lnTo>
                    <a:pt x="165" y="310"/>
                  </a:lnTo>
                  <a:lnTo>
                    <a:pt x="142" y="308"/>
                  </a:lnTo>
                  <a:lnTo>
                    <a:pt x="132" y="306"/>
                  </a:lnTo>
                  <a:lnTo>
                    <a:pt x="120" y="304"/>
                  </a:lnTo>
                  <a:lnTo>
                    <a:pt x="111" y="301"/>
                  </a:lnTo>
                  <a:lnTo>
                    <a:pt x="101" y="298"/>
                  </a:lnTo>
                  <a:lnTo>
                    <a:pt x="85" y="292"/>
                  </a:lnTo>
                  <a:lnTo>
                    <a:pt x="69" y="283"/>
                  </a:lnTo>
                  <a:lnTo>
                    <a:pt x="62" y="279"/>
                  </a:lnTo>
                  <a:lnTo>
                    <a:pt x="55" y="274"/>
                  </a:lnTo>
                  <a:lnTo>
                    <a:pt x="49" y="269"/>
                  </a:lnTo>
                  <a:lnTo>
                    <a:pt x="43" y="263"/>
                  </a:lnTo>
                  <a:lnTo>
                    <a:pt x="38" y="258"/>
                  </a:lnTo>
                  <a:lnTo>
                    <a:pt x="33" y="251"/>
                  </a:lnTo>
                  <a:lnTo>
                    <a:pt x="28" y="244"/>
                  </a:lnTo>
                  <a:lnTo>
                    <a:pt x="24" y="237"/>
                  </a:lnTo>
                  <a:lnTo>
                    <a:pt x="16" y="222"/>
                  </a:lnTo>
                  <a:lnTo>
                    <a:pt x="10" y="206"/>
                  </a:lnTo>
                  <a:lnTo>
                    <a:pt x="6" y="189"/>
                  </a:lnTo>
                  <a:lnTo>
                    <a:pt x="2" y="171"/>
                  </a:lnTo>
                  <a:lnTo>
                    <a:pt x="0" y="151"/>
                  </a:lnTo>
                  <a:lnTo>
                    <a:pt x="0" y="129"/>
                  </a:lnTo>
                  <a:lnTo>
                    <a:pt x="0" y="0"/>
                  </a:lnTo>
                  <a:lnTo>
                    <a:pt x="98" y="0"/>
                  </a:lnTo>
                  <a:lnTo>
                    <a:pt x="98" y="122"/>
                  </a:lnTo>
                  <a:lnTo>
                    <a:pt x="98" y="135"/>
                  </a:lnTo>
                  <a:lnTo>
                    <a:pt x="99" y="148"/>
                  </a:lnTo>
                  <a:lnTo>
                    <a:pt x="101" y="159"/>
                  </a:lnTo>
                  <a:lnTo>
                    <a:pt x="103" y="170"/>
                  </a:lnTo>
                  <a:lnTo>
                    <a:pt x="105" y="180"/>
                  </a:lnTo>
                  <a:lnTo>
                    <a:pt x="109" y="189"/>
                  </a:lnTo>
                  <a:lnTo>
                    <a:pt x="113" y="197"/>
                  </a:lnTo>
                  <a:lnTo>
                    <a:pt x="118" y="204"/>
                  </a:lnTo>
                  <a:lnTo>
                    <a:pt x="124" y="210"/>
                  </a:lnTo>
                  <a:lnTo>
                    <a:pt x="132" y="216"/>
                  </a:lnTo>
                  <a:lnTo>
                    <a:pt x="140" y="220"/>
                  </a:lnTo>
                  <a:lnTo>
                    <a:pt x="148" y="224"/>
                  </a:lnTo>
                  <a:lnTo>
                    <a:pt x="158" y="228"/>
                  </a:lnTo>
                  <a:lnTo>
                    <a:pt x="168" y="230"/>
                  </a:lnTo>
                  <a:lnTo>
                    <a:pt x="180" y="231"/>
                  </a:lnTo>
                  <a:lnTo>
                    <a:pt x="194" y="232"/>
                  </a:lnTo>
                  <a:lnTo>
                    <a:pt x="204" y="232"/>
                  </a:lnTo>
                  <a:lnTo>
                    <a:pt x="215" y="232"/>
                  </a:lnTo>
                  <a:lnTo>
                    <a:pt x="226" y="232"/>
                  </a:lnTo>
                  <a:lnTo>
                    <a:pt x="236" y="232"/>
                  </a:lnTo>
                  <a:lnTo>
                    <a:pt x="247" y="232"/>
                  </a:lnTo>
                  <a:lnTo>
                    <a:pt x="258" y="232"/>
                  </a:lnTo>
                  <a:lnTo>
                    <a:pt x="269" y="232"/>
                  </a:lnTo>
                  <a:lnTo>
                    <a:pt x="280" y="232"/>
                  </a:lnTo>
                  <a:lnTo>
                    <a:pt x="280" y="0"/>
                  </a:lnTo>
                  <a:lnTo>
                    <a:pt x="379" y="0"/>
                  </a:lnTo>
                  <a:lnTo>
                    <a:pt x="379" y="505"/>
                  </a:lnTo>
                  <a:lnTo>
                    <a:pt x="28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4" name="Freeform 97"/>
            <p:cNvSpPr>
              <a:spLocks/>
            </p:cNvSpPr>
            <p:nvPr/>
          </p:nvSpPr>
          <p:spPr bwMode="auto">
            <a:xfrm>
              <a:off x="1341438" y="6615113"/>
              <a:ext cx="28575" cy="44450"/>
            </a:xfrm>
            <a:custGeom>
              <a:avLst/>
              <a:gdLst>
                <a:gd name="T0" fmla="*/ 0 w 313"/>
                <a:gd name="T1" fmla="*/ 505 h 505"/>
                <a:gd name="T2" fmla="*/ 0 w 313"/>
                <a:gd name="T3" fmla="*/ 0 h 505"/>
                <a:gd name="T4" fmla="*/ 313 w 313"/>
                <a:gd name="T5" fmla="*/ 0 h 505"/>
                <a:gd name="T6" fmla="*/ 313 w 313"/>
                <a:gd name="T7" fmla="*/ 81 h 505"/>
                <a:gd name="T8" fmla="*/ 100 w 313"/>
                <a:gd name="T9" fmla="*/ 81 h 505"/>
                <a:gd name="T10" fmla="*/ 100 w 313"/>
                <a:gd name="T11" fmla="*/ 206 h 505"/>
                <a:gd name="T12" fmla="*/ 303 w 313"/>
                <a:gd name="T13" fmla="*/ 206 h 505"/>
                <a:gd name="T14" fmla="*/ 303 w 313"/>
                <a:gd name="T15" fmla="*/ 285 h 505"/>
                <a:gd name="T16" fmla="*/ 100 w 313"/>
                <a:gd name="T17" fmla="*/ 285 h 505"/>
                <a:gd name="T18" fmla="*/ 100 w 313"/>
                <a:gd name="T19" fmla="*/ 424 h 505"/>
                <a:gd name="T20" fmla="*/ 313 w 313"/>
                <a:gd name="T21" fmla="*/ 424 h 505"/>
                <a:gd name="T22" fmla="*/ 313 w 313"/>
                <a:gd name="T23" fmla="*/ 505 h 505"/>
                <a:gd name="T24" fmla="*/ 0 w 313"/>
                <a:gd name="T25"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505">
                  <a:moveTo>
                    <a:pt x="0" y="505"/>
                  </a:moveTo>
                  <a:lnTo>
                    <a:pt x="0" y="0"/>
                  </a:lnTo>
                  <a:lnTo>
                    <a:pt x="313" y="0"/>
                  </a:lnTo>
                  <a:lnTo>
                    <a:pt x="313" y="81"/>
                  </a:lnTo>
                  <a:lnTo>
                    <a:pt x="100" y="81"/>
                  </a:lnTo>
                  <a:lnTo>
                    <a:pt x="100" y="206"/>
                  </a:lnTo>
                  <a:lnTo>
                    <a:pt x="303" y="206"/>
                  </a:lnTo>
                  <a:lnTo>
                    <a:pt x="303" y="285"/>
                  </a:lnTo>
                  <a:lnTo>
                    <a:pt x="100" y="285"/>
                  </a:lnTo>
                  <a:lnTo>
                    <a:pt x="100" y="424"/>
                  </a:lnTo>
                  <a:lnTo>
                    <a:pt x="313" y="424"/>
                  </a:lnTo>
                  <a:lnTo>
                    <a:pt x="313" y="505"/>
                  </a:lnTo>
                  <a:lnTo>
                    <a:pt x="0" y="505"/>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5" name="Freeform 98"/>
            <p:cNvSpPr>
              <a:spLocks/>
            </p:cNvSpPr>
            <p:nvPr/>
          </p:nvSpPr>
          <p:spPr bwMode="auto">
            <a:xfrm>
              <a:off x="1414463" y="6615113"/>
              <a:ext cx="31750" cy="44450"/>
            </a:xfrm>
            <a:custGeom>
              <a:avLst/>
              <a:gdLst>
                <a:gd name="T0" fmla="*/ 332 w 367"/>
                <a:gd name="T1" fmla="*/ 504 h 519"/>
                <a:gd name="T2" fmla="*/ 283 w 367"/>
                <a:gd name="T3" fmla="*/ 516 h 519"/>
                <a:gd name="T4" fmla="*/ 232 w 367"/>
                <a:gd name="T5" fmla="*/ 519 h 519"/>
                <a:gd name="T6" fmla="*/ 192 w 367"/>
                <a:gd name="T7" fmla="*/ 517 h 519"/>
                <a:gd name="T8" fmla="*/ 156 w 367"/>
                <a:gd name="T9" fmla="*/ 510 h 519"/>
                <a:gd name="T10" fmla="*/ 122 w 367"/>
                <a:gd name="T11" fmla="*/ 498 h 519"/>
                <a:gd name="T12" fmla="*/ 93 w 367"/>
                <a:gd name="T13" fmla="*/ 482 h 519"/>
                <a:gd name="T14" fmla="*/ 68 w 367"/>
                <a:gd name="T15" fmla="*/ 462 h 519"/>
                <a:gd name="T16" fmla="*/ 46 w 367"/>
                <a:gd name="T17" fmla="*/ 438 h 519"/>
                <a:gd name="T18" fmla="*/ 29 w 367"/>
                <a:gd name="T19" fmla="*/ 409 h 519"/>
                <a:gd name="T20" fmla="*/ 16 w 367"/>
                <a:gd name="T21" fmla="*/ 377 h 519"/>
                <a:gd name="T22" fmla="*/ 6 w 367"/>
                <a:gd name="T23" fmla="*/ 340 h 519"/>
                <a:gd name="T24" fmla="*/ 1 w 367"/>
                <a:gd name="T25" fmla="*/ 298 h 519"/>
                <a:gd name="T26" fmla="*/ 1 w 367"/>
                <a:gd name="T27" fmla="*/ 251 h 519"/>
                <a:gd name="T28" fmla="*/ 4 w 367"/>
                <a:gd name="T29" fmla="*/ 207 h 519"/>
                <a:gd name="T30" fmla="*/ 13 w 367"/>
                <a:gd name="T31" fmla="*/ 167 h 519"/>
                <a:gd name="T32" fmla="*/ 26 w 367"/>
                <a:gd name="T33" fmla="*/ 131 h 519"/>
                <a:gd name="T34" fmla="*/ 43 w 367"/>
                <a:gd name="T35" fmla="*/ 99 h 519"/>
                <a:gd name="T36" fmla="*/ 64 w 367"/>
                <a:gd name="T37" fmla="*/ 71 h 519"/>
                <a:gd name="T38" fmla="*/ 89 w 367"/>
                <a:gd name="T39" fmla="*/ 48 h 519"/>
                <a:gd name="T40" fmla="*/ 118 w 367"/>
                <a:gd name="T41" fmla="*/ 29 h 519"/>
                <a:gd name="T42" fmla="*/ 152 w 367"/>
                <a:gd name="T43" fmla="*/ 15 h 519"/>
                <a:gd name="T44" fmla="*/ 187 w 367"/>
                <a:gd name="T45" fmla="*/ 5 h 519"/>
                <a:gd name="T46" fmla="*/ 226 w 367"/>
                <a:gd name="T47" fmla="*/ 0 h 519"/>
                <a:gd name="T48" fmla="*/ 257 w 367"/>
                <a:gd name="T49" fmla="*/ 0 h 519"/>
                <a:gd name="T50" fmla="*/ 281 w 367"/>
                <a:gd name="T51" fmla="*/ 1 h 519"/>
                <a:gd name="T52" fmla="*/ 304 w 367"/>
                <a:gd name="T53" fmla="*/ 4 h 519"/>
                <a:gd name="T54" fmla="*/ 326 w 367"/>
                <a:gd name="T55" fmla="*/ 8 h 519"/>
                <a:gd name="T56" fmla="*/ 350 w 367"/>
                <a:gd name="T57" fmla="*/ 14 h 519"/>
                <a:gd name="T58" fmla="*/ 367 w 367"/>
                <a:gd name="T59" fmla="*/ 113 h 519"/>
                <a:gd name="T60" fmla="*/ 317 w 367"/>
                <a:gd name="T61" fmla="*/ 95 h 519"/>
                <a:gd name="T62" fmla="*/ 273 w 367"/>
                <a:gd name="T63" fmla="*/ 86 h 519"/>
                <a:gd name="T64" fmla="*/ 229 w 367"/>
                <a:gd name="T65" fmla="*/ 85 h 519"/>
                <a:gd name="T66" fmla="*/ 184 w 367"/>
                <a:gd name="T67" fmla="*/ 97 h 519"/>
                <a:gd name="T68" fmla="*/ 150 w 367"/>
                <a:gd name="T69" fmla="*/ 123 h 519"/>
                <a:gd name="T70" fmla="*/ 125 w 367"/>
                <a:gd name="T71" fmla="*/ 159 h 519"/>
                <a:gd name="T72" fmla="*/ 112 w 367"/>
                <a:gd name="T73" fmla="*/ 205 h 519"/>
                <a:gd name="T74" fmla="*/ 107 w 367"/>
                <a:gd name="T75" fmla="*/ 260 h 519"/>
                <a:gd name="T76" fmla="*/ 112 w 367"/>
                <a:gd name="T77" fmla="*/ 317 h 519"/>
                <a:gd name="T78" fmla="*/ 126 w 367"/>
                <a:gd name="T79" fmla="*/ 363 h 519"/>
                <a:gd name="T80" fmla="*/ 150 w 367"/>
                <a:gd name="T81" fmla="*/ 398 h 519"/>
                <a:gd name="T82" fmla="*/ 185 w 367"/>
                <a:gd name="T83" fmla="*/ 422 h 519"/>
                <a:gd name="T84" fmla="*/ 230 w 367"/>
                <a:gd name="T85" fmla="*/ 432 h 519"/>
                <a:gd name="T86" fmla="*/ 276 w 367"/>
                <a:gd name="T87" fmla="*/ 431 h 519"/>
                <a:gd name="T88" fmla="*/ 299 w 367"/>
                <a:gd name="T89" fmla="*/ 426 h 519"/>
                <a:gd name="T90" fmla="*/ 322 w 367"/>
                <a:gd name="T91" fmla="*/ 420 h 519"/>
                <a:gd name="T92" fmla="*/ 352 w 367"/>
                <a:gd name="T93" fmla="*/ 40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7" h="519">
                  <a:moveTo>
                    <a:pt x="367" y="492"/>
                  </a:moveTo>
                  <a:lnTo>
                    <a:pt x="349" y="498"/>
                  </a:lnTo>
                  <a:lnTo>
                    <a:pt x="332" y="504"/>
                  </a:lnTo>
                  <a:lnTo>
                    <a:pt x="316" y="509"/>
                  </a:lnTo>
                  <a:lnTo>
                    <a:pt x="299" y="513"/>
                  </a:lnTo>
                  <a:lnTo>
                    <a:pt x="283" y="516"/>
                  </a:lnTo>
                  <a:lnTo>
                    <a:pt x="267" y="518"/>
                  </a:lnTo>
                  <a:lnTo>
                    <a:pt x="250" y="519"/>
                  </a:lnTo>
                  <a:lnTo>
                    <a:pt x="232" y="519"/>
                  </a:lnTo>
                  <a:lnTo>
                    <a:pt x="219" y="519"/>
                  </a:lnTo>
                  <a:lnTo>
                    <a:pt x="205" y="518"/>
                  </a:lnTo>
                  <a:lnTo>
                    <a:pt x="192" y="517"/>
                  </a:lnTo>
                  <a:lnTo>
                    <a:pt x="180" y="515"/>
                  </a:lnTo>
                  <a:lnTo>
                    <a:pt x="168" y="513"/>
                  </a:lnTo>
                  <a:lnTo>
                    <a:pt x="156" y="510"/>
                  </a:lnTo>
                  <a:lnTo>
                    <a:pt x="144" y="507"/>
                  </a:lnTo>
                  <a:lnTo>
                    <a:pt x="133" y="503"/>
                  </a:lnTo>
                  <a:lnTo>
                    <a:pt x="122" y="498"/>
                  </a:lnTo>
                  <a:lnTo>
                    <a:pt x="112" y="493"/>
                  </a:lnTo>
                  <a:lnTo>
                    <a:pt x="102" y="488"/>
                  </a:lnTo>
                  <a:lnTo>
                    <a:pt x="93" y="482"/>
                  </a:lnTo>
                  <a:lnTo>
                    <a:pt x="84" y="476"/>
                  </a:lnTo>
                  <a:lnTo>
                    <a:pt x="76" y="470"/>
                  </a:lnTo>
                  <a:lnTo>
                    <a:pt x="68" y="462"/>
                  </a:lnTo>
                  <a:lnTo>
                    <a:pt x="60" y="455"/>
                  </a:lnTo>
                  <a:lnTo>
                    <a:pt x="53" y="447"/>
                  </a:lnTo>
                  <a:lnTo>
                    <a:pt x="46" y="438"/>
                  </a:lnTo>
                  <a:lnTo>
                    <a:pt x="40" y="429"/>
                  </a:lnTo>
                  <a:lnTo>
                    <a:pt x="34" y="419"/>
                  </a:lnTo>
                  <a:lnTo>
                    <a:pt x="29" y="409"/>
                  </a:lnTo>
                  <a:lnTo>
                    <a:pt x="24" y="399"/>
                  </a:lnTo>
                  <a:lnTo>
                    <a:pt x="20" y="388"/>
                  </a:lnTo>
                  <a:lnTo>
                    <a:pt x="16" y="377"/>
                  </a:lnTo>
                  <a:lnTo>
                    <a:pt x="12" y="365"/>
                  </a:lnTo>
                  <a:lnTo>
                    <a:pt x="9" y="352"/>
                  </a:lnTo>
                  <a:lnTo>
                    <a:pt x="6" y="340"/>
                  </a:lnTo>
                  <a:lnTo>
                    <a:pt x="4" y="326"/>
                  </a:lnTo>
                  <a:lnTo>
                    <a:pt x="2" y="312"/>
                  </a:lnTo>
                  <a:lnTo>
                    <a:pt x="1" y="298"/>
                  </a:lnTo>
                  <a:lnTo>
                    <a:pt x="1" y="283"/>
                  </a:lnTo>
                  <a:lnTo>
                    <a:pt x="0" y="268"/>
                  </a:lnTo>
                  <a:lnTo>
                    <a:pt x="1" y="251"/>
                  </a:lnTo>
                  <a:lnTo>
                    <a:pt x="1" y="236"/>
                  </a:lnTo>
                  <a:lnTo>
                    <a:pt x="3" y="221"/>
                  </a:lnTo>
                  <a:lnTo>
                    <a:pt x="4" y="207"/>
                  </a:lnTo>
                  <a:lnTo>
                    <a:pt x="7" y="193"/>
                  </a:lnTo>
                  <a:lnTo>
                    <a:pt x="10" y="180"/>
                  </a:lnTo>
                  <a:lnTo>
                    <a:pt x="13" y="167"/>
                  </a:lnTo>
                  <a:lnTo>
                    <a:pt x="17" y="154"/>
                  </a:lnTo>
                  <a:lnTo>
                    <a:pt x="21" y="142"/>
                  </a:lnTo>
                  <a:lnTo>
                    <a:pt x="26" y="131"/>
                  </a:lnTo>
                  <a:lnTo>
                    <a:pt x="31" y="119"/>
                  </a:lnTo>
                  <a:lnTo>
                    <a:pt x="37" y="109"/>
                  </a:lnTo>
                  <a:lnTo>
                    <a:pt x="43" y="99"/>
                  </a:lnTo>
                  <a:lnTo>
                    <a:pt x="50" y="89"/>
                  </a:lnTo>
                  <a:lnTo>
                    <a:pt x="57" y="80"/>
                  </a:lnTo>
                  <a:lnTo>
                    <a:pt x="64" y="71"/>
                  </a:lnTo>
                  <a:lnTo>
                    <a:pt x="72" y="63"/>
                  </a:lnTo>
                  <a:lnTo>
                    <a:pt x="81" y="55"/>
                  </a:lnTo>
                  <a:lnTo>
                    <a:pt x="89" y="48"/>
                  </a:lnTo>
                  <a:lnTo>
                    <a:pt x="99" y="41"/>
                  </a:lnTo>
                  <a:lnTo>
                    <a:pt x="108" y="35"/>
                  </a:lnTo>
                  <a:lnTo>
                    <a:pt x="118" y="29"/>
                  </a:lnTo>
                  <a:lnTo>
                    <a:pt x="129" y="24"/>
                  </a:lnTo>
                  <a:lnTo>
                    <a:pt x="139" y="19"/>
                  </a:lnTo>
                  <a:lnTo>
                    <a:pt x="152" y="15"/>
                  </a:lnTo>
                  <a:lnTo>
                    <a:pt x="163" y="11"/>
                  </a:lnTo>
                  <a:lnTo>
                    <a:pt x="175" y="7"/>
                  </a:lnTo>
                  <a:lnTo>
                    <a:pt x="187" y="5"/>
                  </a:lnTo>
                  <a:lnTo>
                    <a:pt x="200" y="3"/>
                  </a:lnTo>
                  <a:lnTo>
                    <a:pt x="213" y="1"/>
                  </a:lnTo>
                  <a:lnTo>
                    <a:pt x="226" y="0"/>
                  </a:lnTo>
                  <a:lnTo>
                    <a:pt x="240" y="0"/>
                  </a:lnTo>
                  <a:lnTo>
                    <a:pt x="248" y="0"/>
                  </a:lnTo>
                  <a:lnTo>
                    <a:pt x="257" y="0"/>
                  </a:lnTo>
                  <a:lnTo>
                    <a:pt x="265" y="1"/>
                  </a:lnTo>
                  <a:lnTo>
                    <a:pt x="273" y="1"/>
                  </a:lnTo>
                  <a:lnTo>
                    <a:pt x="281" y="1"/>
                  </a:lnTo>
                  <a:lnTo>
                    <a:pt x="288" y="2"/>
                  </a:lnTo>
                  <a:lnTo>
                    <a:pt x="296" y="3"/>
                  </a:lnTo>
                  <a:lnTo>
                    <a:pt x="304" y="4"/>
                  </a:lnTo>
                  <a:lnTo>
                    <a:pt x="311" y="5"/>
                  </a:lnTo>
                  <a:lnTo>
                    <a:pt x="319" y="6"/>
                  </a:lnTo>
                  <a:lnTo>
                    <a:pt x="326" y="8"/>
                  </a:lnTo>
                  <a:lnTo>
                    <a:pt x="334" y="10"/>
                  </a:lnTo>
                  <a:lnTo>
                    <a:pt x="342" y="12"/>
                  </a:lnTo>
                  <a:lnTo>
                    <a:pt x="350" y="14"/>
                  </a:lnTo>
                  <a:lnTo>
                    <a:pt x="358" y="17"/>
                  </a:lnTo>
                  <a:lnTo>
                    <a:pt x="367" y="19"/>
                  </a:lnTo>
                  <a:lnTo>
                    <a:pt x="367" y="113"/>
                  </a:lnTo>
                  <a:lnTo>
                    <a:pt x="349" y="106"/>
                  </a:lnTo>
                  <a:lnTo>
                    <a:pt x="333" y="100"/>
                  </a:lnTo>
                  <a:lnTo>
                    <a:pt x="317" y="95"/>
                  </a:lnTo>
                  <a:lnTo>
                    <a:pt x="302" y="91"/>
                  </a:lnTo>
                  <a:lnTo>
                    <a:pt x="287" y="88"/>
                  </a:lnTo>
                  <a:lnTo>
                    <a:pt x="273" y="86"/>
                  </a:lnTo>
                  <a:lnTo>
                    <a:pt x="259" y="85"/>
                  </a:lnTo>
                  <a:lnTo>
                    <a:pt x="247" y="85"/>
                  </a:lnTo>
                  <a:lnTo>
                    <a:pt x="229" y="85"/>
                  </a:lnTo>
                  <a:lnTo>
                    <a:pt x="213" y="88"/>
                  </a:lnTo>
                  <a:lnTo>
                    <a:pt x="197" y="92"/>
                  </a:lnTo>
                  <a:lnTo>
                    <a:pt x="184" y="97"/>
                  </a:lnTo>
                  <a:lnTo>
                    <a:pt x="171" y="104"/>
                  </a:lnTo>
                  <a:lnTo>
                    <a:pt x="160" y="113"/>
                  </a:lnTo>
                  <a:lnTo>
                    <a:pt x="150" y="123"/>
                  </a:lnTo>
                  <a:lnTo>
                    <a:pt x="140" y="133"/>
                  </a:lnTo>
                  <a:lnTo>
                    <a:pt x="132" y="146"/>
                  </a:lnTo>
                  <a:lnTo>
                    <a:pt x="125" y="159"/>
                  </a:lnTo>
                  <a:lnTo>
                    <a:pt x="120" y="173"/>
                  </a:lnTo>
                  <a:lnTo>
                    <a:pt x="115" y="189"/>
                  </a:lnTo>
                  <a:lnTo>
                    <a:pt x="112" y="205"/>
                  </a:lnTo>
                  <a:lnTo>
                    <a:pt x="109" y="223"/>
                  </a:lnTo>
                  <a:lnTo>
                    <a:pt x="108" y="241"/>
                  </a:lnTo>
                  <a:lnTo>
                    <a:pt x="107" y="260"/>
                  </a:lnTo>
                  <a:lnTo>
                    <a:pt x="108" y="280"/>
                  </a:lnTo>
                  <a:lnTo>
                    <a:pt x="109" y="299"/>
                  </a:lnTo>
                  <a:lnTo>
                    <a:pt x="112" y="317"/>
                  </a:lnTo>
                  <a:lnTo>
                    <a:pt x="115" y="333"/>
                  </a:lnTo>
                  <a:lnTo>
                    <a:pt x="120" y="349"/>
                  </a:lnTo>
                  <a:lnTo>
                    <a:pt x="126" y="363"/>
                  </a:lnTo>
                  <a:lnTo>
                    <a:pt x="132" y="376"/>
                  </a:lnTo>
                  <a:lnTo>
                    <a:pt x="140" y="388"/>
                  </a:lnTo>
                  <a:lnTo>
                    <a:pt x="150" y="398"/>
                  </a:lnTo>
                  <a:lnTo>
                    <a:pt x="161" y="407"/>
                  </a:lnTo>
                  <a:lnTo>
                    <a:pt x="172" y="415"/>
                  </a:lnTo>
                  <a:lnTo>
                    <a:pt x="185" y="422"/>
                  </a:lnTo>
                  <a:lnTo>
                    <a:pt x="199" y="427"/>
                  </a:lnTo>
                  <a:lnTo>
                    <a:pt x="214" y="430"/>
                  </a:lnTo>
                  <a:lnTo>
                    <a:pt x="230" y="432"/>
                  </a:lnTo>
                  <a:lnTo>
                    <a:pt x="248" y="433"/>
                  </a:lnTo>
                  <a:lnTo>
                    <a:pt x="261" y="433"/>
                  </a:lnTo>
                  <a:lnTo>
                    <a:pt x="276" y="431"/>
                  </a:lnTo>
                  <a:lnTo>
                    <a:pt x="284" y="429"/>
                  </a:lnTo>
                  <a:lnTo>
                    <a:pt x="291" y="428"/>
                  </a:lnTo>
                  <a:lnTo>
                    <a:pt x="299" y="426"/>
                  </a:lnTo>
                  <a:lnTo>
                    <a:pt x="307" y="424"/>
                  </a:lnTo>
                  <a:lnTo>
                    <a:pt x="315" y="422"/>
                  </a:lnTo>
                  <a:lnTo>
                    <a:pt x="322" y="420"/>
                  </a:lnTo>
                  <a:lnTo>
                    <a:pt x="330" y="417"/>
                  </a:lnTo>
                  <a:lnTo>
                    <a:pt x="338" y="415"/>
                  </a:lnTo>
                  <a:lnTo>
                    <a:pt x="352" y="409"/>
                  </a:lnTo>
                  <a:lnTo>
                    <a:pt x="367" y="403"/>
                  </a:lnTo>
                  <a:lnTo>
                    <a:pt x="367" y="492"/>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6" name="Freeform 99"/>
            <p:cNvSpPr>
              <a:spLocks/>
            </p:cNvSpPr>
            <p:nvPr/>
          </p:nvSpPr>
          <p:spPr bwMode="auto">
            <a:xfrm>
              <a:off x="1489075" y="6615113"/>
              <a:ext cx="34925" cy="44450"/>
            </a:xfrm>
            <a:custGeom>
              <a:avLst/>
              <a:gdLst>
                <a:gd name="T0" fmla="*/ 243 w 385"/>
                <a:gd name="T1" fmla="*/ 80 h 505"/>
                <a:gd name="T2" fmla="*/ 243 w 385"/>
                <a:gd name="T3" fmla="*/ 505 h 505"/>
                <a:gd name="T4" fmla="*/ 142 w 385"/>
                <a:gd name="T5" fmla="*/ 505 h 505"/>
                <a:gd name="T6" fmla="*/ 142 w 385"/>
                <a:gd name="T7" fmla="*/ 80 h 505"/>
                <a:gd name="T8" fmla="*/ 0 w 385"/>
                <a:gd name="T9" fmla="*/ 80 h 505"/>
                <a:gd name="T10" fmla="*/ 0 w 385"/>
                <a:gd name="T11" fmla="*/ 0 h 505"/>
                <a:gd name="T12" fmla="*/ 385 w 385"/>
                <a:gd name="T13" fmla="*/ 0 h 505"/>
                <a:gd name="T14" fmla="*/ 385 w 385"/>
                <a:gd name="T15" fmla="*/ 80 h 505"/>
                <a:gd name="T16" fmla="*/ 243 w 385"/>
                <a:gd name="T17" fmla="*/ 8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505">
                  <a:moveTo>
                    <a:pt x="243" y="80"/>
                  </a:moveTo>
                  <a:lnTo>
                    <a:pt x="243" y="505"/>
                  </a:lnTo>
                  <a:lnTo>
                    <a:pt x="142" y="505"/>
                  </a:lnTo>
                  <a:lnTo>
                    <a:pt x="142" y="80"/>
                  </a:lnTo>
                  <a:lnTo>
                    <a:pt x="0" y="80"/>
                  </a:lnTo>
                  <a:lnTo>
                    <a:pt x="0" y="0"/>
                  </a:lnTo>
                  <a:lnTo>
                    <a:pt x="385" y="0"/>
                  </a:lnTo>
                  <a:lnTo>
                    <a:pt x="385" y="80"/>
                  </a:lnTo>
                  <a:lnTo>
                    <a:pt x="243" y="8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7" name="Freeform 100"/>
            <p:cNvSpPr>
              <a:spLocks noEditPoints="1"/>
            </p:cNvSpPr>
            <p:nvPr/>
          </p:nvSpPr>
          <p:spPr bwMode="auto">
            <a:xfrm>
              <a:off x="1566863" y="6615113"/>
              <a:ext cx="31750" cy="44450"/>
            </a:xfrm>
            <a:custGeom>
              <a:avLst/>
              <a:gdLst>
                <a:gd name="T0" fmla="*/ 168 w 366"/>
                <a:gd name="T1" fmla="*/ 0 h 505"/>
                <a:gd name="T2" fmla="*/ 227 w 366"/>
                <a:gd name="T3" fmla="*/ 5 h 505"/>
                <a:gd name="T4" fmla="*/ 275 w 366"/>
                <a:gd name="T5" fmla="*/ 18 h 505"/>
                <a:gd name="T6" fmla="*/ 310 w 366"/>
                <a:gd name="T7" fmla="*/ 39 h 505"/>
                <a:gd name="T8" fmla="*/ 333 w 366"/>
                <a:gd name="T9" fmla="*/ 69 h 505"/>
                <a:gd name="T10" fmla="*/ 343 w 366"/>
                <a:gd name="T11" fmla="*/ 107 h 505"/>
                <a:gd name="T12" fmla="*/ 343 w 366"/>
                <a:gd name="T13" fmla="*/ 140 h 505"/>
                <a:gd name="T14" fmla="*/ 337 w 366"/>
                <a:gd name="T15" fmla="*/ 167 h 505"/>
                <a:gd name="T16" fmla="*/ 325 w 366"/>
                <a:gd name="T17" fmla="*/ 191 h 505"/>
                <a:gd name="T18" fmla="*/ 308 w 366"/>
                <a:gd name="T19" fmla="*/ 212 h 505"/>
                <a:gd name="T20" fmla="*/ 286 w 366"/>
                <a:gd name="T21" fmla="*/ 228 h 505"/>
                <a:gd name="T22" fmla="*/ 278 w 366"/>
                <a:gd name="T23" fmla="*/ 238 h 505"/>
                <a:gd name="T24" fmla="*/ 305 w 366"/>
                <a:gd name="T25" fmla="*/ 249 h 505"/>
                <a:gd name="T26" fmla="*/ 329 w 366"/>
                <a:gd name="T27" fmla="*/ 266 h 505"/>
                <a:gd name="T28" fmla="*/ 348 w 366"/>
                <a:gd name="T29" fmla="*/ 288 h 505"/>
                <a:gd name="T30" fmla="*/ 360 w 366"/>
                <a:gd name="T31" fmla="*/ 317 h 505"/>
                <a:gd name="T32" fmla="*/ 366 w 366"/>
                <a:gd name="T33" fmla="*/ 350 h 505"/>
                <a:gd name="T34" fmla="*/ 357 w 366"/>
                <a:gd name="T35" fmla="*/ 402 h 505"/>
                <a:gd name="T36" fmla="*/ 344 w 366"/>
                <a:gd name="T37" fmla="*/ 431 h 505"/>
                <a:gd name="T38" fmla="*/ 324 w 366"/>
                <a:gd name="T39" fmla="*/ 455 h 505"/>
                <a:gd name="T40" fmla="*/ 282 w 366"/>
                <a:gd name="T41" fmla="*/ 483 h 505"/>
                <a:gd name="T42" fmla="*/ 227 w 366"/>
                <a:gd name="T43" fmla="*/ 500 h 505"/>
                <a:gd name="T44" fmla="*/ 159 w 366"/>
                <a:gd name="T45" fmla="*/ 505 h 505"/>
                <a:gd name="T46" fmla="*/ 242 w 366"/>
                <a:gd name="T47" fmla="*/ 131 h 505"/>
                <a:gd name="T48" fmla="*/ 238 w 366"/>
                <a:gd name="T49" fmla="*/ 112 h 505"/>
                <a:gd name="T50" fmla="*/ 228 w 366"/>
                <a:gd name="T51" fmla="*/ 97 h 505"/>
                <a:gd name="T52" fmla="*/ 211 w 366"/>
                <a:gd name="T53" fmla="*/ 86 h 505"/>
                <a:gd name="T54" fmla="*/ 187 w 366"/>
                <a:gd name="T55" fmla="*/ 78 h 505"/>
                <a:gd name="T56" fmla="*/ 156 w 366"/>
                <a:gd name="T57" fmla="*/ 76 h 505"/>
                <a:gd name="T58" fmla="*/ 156 w 366"/>
                <a:gd name="T59" fmla="*/ 209 h 505"/>
                <a:gd name="T60" fmla="*/ 188 w 366"/>
                <a:gd name="T61" fmla="*/ 206 h 505"/>
                <a:gd name="T62" fmla="*/ 211 w 366"/>
                <a:gd name="T63" fmla="*/ 197 h 505"/>
                <a:gd name="T64" fmla="*/ 228 w 366"/>
                <a:gd name="T65" fmla="*/ 183 h 505"/>
                <a:gd name="T66" fmla="*/ 238 w 366"/>
                <a:gd name="T67" fmla="*/ 166 h 505"/>
                <a:gd name="T68" fmla="*/ 242 w 366"/>
                <a:gd name="T69" fmla="*/ 145 h 505"/>
                <a:gd name="T70" fmla="*/ 177 w 366"/>
                <a:gd name="T71" fmla="*/ 427 h 505"/>
                <a:gd name="T72" fmla="*/ 206 w 366"/>
                <a:gd name="T73" fmla="*/ 421 h 505"/>
                <a:gd name="T74" fmla="*/ 229 w 366"/>
                <a:gd name="T75" fmla="*/ 410 h 505"/>
                <a:gd name="T76" fmla="*/ 246 w 366"/>
                <a:gd name="T77" fmla="*/ 394 h 505"/>
                <a:gd name="T78" fmla="*/ 256 w 366"/>
                <a:gd name="T79" fmla="*/ 374 h 505"/>
                <a:gd name="T80" fmla="*/ 260 w 366"/>
                <a:gd name="T81" fmla="*/ 352 h 505"/>
                <a:gd name="T82" fmla="*/ 256 w 366"/>
                <a:gd name="T83" fmla="*/ 329 h 505"/>
                <a:gd name="T84" fmla="*/ 246 w 366"/>
                <a:gd name="T85" fmla="*/ 311 h 505"/>
                <a:gd name="T86" fmla="*/ 228 w 366"/>
                <a:gd name="T87" fmla="*/ 296 h 505"/>
                <a:gd name="T88" fmla="*/ 203 w 366"/>
                <a:gd name="T89" fmla="*/ 287 h 505"/>
                <a:gd name="T90" fmla="*/ 170 w 366"/>
                <a:gd name="T91" fmla="*/ 283 h 505"/>
                <a:gd name="T92" fmla="*/ 96 w 366"/>
                <a:gd name="T93" fmla="*/ 42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6" h="505">
                  <a:moveTo>
                    <a:pt x="0" y="505"/>
                  </a:moveTo>
                  <a:lnTo>
                    <a:pt x="0" y="0"/>
                  </a:lnTo>
                  <a:lnTo>
                    <a:pt x="168" y="0"/>
                  </a:lnTo>
                  <a:lnTo>
                    <a:pt x="189" y="1"/>
                  </a:lnTo>
                  <a:lnTo>
                    <a:pt x="209" y="3"/>
                  </a:lnTo>
                  <a:lnTo>
                    <a:pt x="227" y="5"/>
                  </a:lnTo>
                  <a:lnTo>
                    <a:pt x="245" y="9"/>
                  </a:lnTo>
                  <a:lnTo>
                    <a:pt x="261" y="13"/>
                  </a:lnTo>
                  <a:lnTo>
                    <a:pt x="275" y="18"/>
                  </a:lnTo>
                  <a:lnTo>
                    <a:pt x="288" y="24"/>
                  </a:lnTo>
                  <a:lnTo>
                    <a:pt x="300" y="31"/>
                  </a:lnTo>
                  <a:lnTo>
                    <a:pt x="310" y="39"/>
                  </a:lnTo>
                  <a:lnTo>
                    <a:pt x="319" y="48"/>
                  </a:lnTo>
                  <a:lnTo>
                    <a:pt x="327" y="58"/>
                  </a:lnTo>
                  <a:lnTo>
                    <a:pt x="333" y="69"/>
                  </a:lnTo>
                  <a:lnTo>
                    <a:pt x="338" y="81"/>
                  </a:lnTo>
                  <a:lnTo>
                    <a:pt x="341" y="93"/>
                  </a:lnTo>
                  <a:lnTo>
                    <a:pt x="343" y="107"/>
                  </a:lnTo>
                  <a:lnTo>
                    <a:pt x="344" y="122"/>
                  </a:lnTo>
                  <a:lnTo>
                    <a:pt x="344" y="131"/>
                  </a:lnTo>
                  <a:lnTo>
                    <a:pt x="343" y="140"/>
                  </a:lnTo>
                  <a:lnTo>
                    <a:pt x="341" y="150"/>
                  </a:lnTo>
                  <a:lnTo>
                    <a:pt x="339" y="158"/>
                  </a:lnTo>
                  <a:lnTo>
                    <a:pt x="337" y="167"/>
                  </a:lnTo>
                  <a:lnTo>
                    <a:pt x="334" y="176"/>
                  </a:lnTo>
                  <a:lnTo>
                    <a:pt x="330" y="184"/>
                  </a:lnTo>
                  <a:lnTo>
                    <a:pt x="325" y="191"/>
                  </a:lnTo>
                  <a:lnTo>
                    <a:pt x="320" y="199"/>
                  </a:lnTo>
                  <a:lnTo>
                    <a:pt x="315" y="205"/>
                  </a:lnTo>
                  <a:lnTo>
                    <a:pt x="308" y="212"/>
                  </a:lnTo>
                  <a:lnTo>
                    <a:pt x="302" y="218"/>
                  </a:lnTo>
                  <a:lnTo>
                    <a:pt x="294" y="223"/>
                  </a:lnTo>
                  <a:lnTo>
                    <a:pt x="286" y="228"/>
                  </a:lnTo>
                  <a:lnTo>
                    <a:pt x="277" y="232"/>
                  </a:lnTo>
                  <a:lnTo>
                    <a:pt x="268" y="236"/>
                  </a:lnTo>
                  <a:lnTo>
                    <a:pt x="278" y="238"/>
                  </a:lnTo>
                  <a:lnTo>
                    <a:pt x="287" y="240"/>
                  </a:lnTo>
                  <a:lnTo>
                    <a:pt x="296" y="244"/>
                  </a:lnTo>
                  <a:lnTo>
                    <a:pt x="305" y="249"/>
                  </a:lnTo>
                  <a:lnTo>
                    <a:pt x="314" y="254"/>
                  </a:lnTo>
                  <a:lnTo>
                    <a:pt x="322" y="259"/>
                  </a:lnTo>
                  <a:lnTo>
                    <a:pt x="329" y="266"/>
                  </a:lnTo>
                  <a:lnTo>
                    <a:pt x="336" y="272"/>
                  </a:lnTo>
                  <a:lnTo>
                    <a:pt x="342" y="280"/>
                  </a:lnTo>
                  <a:lnTo>
                    <a:pt x="348" y="288"/>
                  </a:lnTo>
                  <a:lnTo>
                    <a:pt x="353" y="297"/>
                  </a:lnTo>
                  <a:lnTo>
                    <a:pt x="357" y="306"/>
                  </a:lnTo>
                  <a:lnTo>
                    <a:pt x="360" y="317"/>
                  </a:lnTo>
                  <a:lnTo>
                    <a:pt x="363" y="327"/>
                  </a:lnTo>
                  <a:lnTo>
                    <a:pt x="364" y="338"/>
                  </a:lnTo>
                  <a:lnTo>
                    <a:pt x="366" y="350"/>
                  </a:lnTo>
                  <a:lnTo>
                    <a:pt x="364" y="369"/>
                  </a:lnTo>
                  <a:lnTo>
                    <a:pt x="361" y="386"/>
                  </a:lnTo>
                  <a:lnTo>
                    <a:pt x="357" y="402"/>
                  </a:lnTo>
                  <a:lnTo>
                    <a:pt x="351" y="418"/>
                  </a:lnTo>
                  <a:lnTo>
                    <a:pt x="348" y="425"/>
                  </a:lnTo>
                  <a:lnTo>
                    <a:pt x="344" y="431"/>
                  </a:lnTo>
                  <a:lnTo>
                    <a:pt x="339" y="438"/>
                  </a:lnTo>
                  <a:lnTo>
                    <a:pt x="335" y="444"/>
                  </a:lnTo>
                  <a:lnTo>
                    <a:pt x="324" y="455"/>
                  </a:lnTo>
                  <a:lnTo>
                    <a:pt x="312" y="466"/>
                  </a:lnTo>
                  <a:lnTo>
                    <a:pt x="298" y="475"/>
                  </a:lnTo>
                  <a:lnTo>
                    <a:pt x="282" y="483"/>
                  </a:lnTo>
                  <a:lnTo>
                    <a:pt x="265" y="489"/>
                  </a:lnTo>
                  <a:lnTo>
                    <a:pt x="247" y="496"/>
                  </a:lnTo>
                  <a:lnTo>
                    <a:pt x="227" y="500"/>
                  </a:lnTo>
                  <a:lnTo>
                    <a:pt x="206" y="503"/>
                  </a:lnTo>
                  <a:lnTo>
                    <a:pt x="183" y="505"/>
                  </a:lnTo>
                  <a:lnTo>
                    <a:pt x="159" y="505"/>
                  </a:lnTo>
                  <a:lnTo>
                    <a:pt x="0" y="505"/>
                  </a:lnTo>
                  <a:close/>
                  <a:moveTo>
                    <a:pt x="243" y="138"/>
                  </a:moveTo>
                  <a:lnTo>
                    <a:pt x="242" y="131"/>
                  </a:lnTo>
                  <a:lnTo>
                    <a:pt x="242" y="125"/>
                  </a:lnTo>
                  <a:lnTo>
                    <a:pt x="240" y="118"/>
                  </a:lnTo>
                  <a:lnTo>
                    <a:pt x="238" y="112"/>
                  </a:lnTo>
                  <a:lnTo>
                    <a:pt x="235" y="107"/>
                  </a:lnTo>
                  <a:lnTo>
                    <a:pt x="232" y="102"/>
                  </a:lnTo>
                  <a:lnTo>
                    <a:pt x="228" y="97"/>
                  </a:lnTo>
                  <a:lnTo>
                    <a:pt x="223" y="93"/>
                  </a:lnTo>
                  <a:lnTo>
                    <a:pt x="217" y="89"/>
                  </a:lnTo>
                  <a:lnTo>
                    <a:pt x="211" y="86"/>
                  </a:lnTo>
                  <a:lnTo>
                    <a:pt x="204" y="83"/>
                  </a:lnTo>
                  <a:lnTo>
                    <a:pt x="196" y="80"/>
                  </a:lnTo>
                  <a:lnTo>
                    <a:pt x="187" y="78"/>
                  </a:lnTo>
                  <a:lnTo>
                    <a:pt x="178" y="77"/>
                  </a:lnTo>
                  <a:lnTo>
                    <a:pt x="167" y="76"/>
                  </a:lnTo>
                  <a:lnTo>
                    <a:pt x="156" y="76"/>
                  </a:lnTo>
                  <a:lnTo>
                    <a:pt x="96" y="76"/>
                  </a:lnTo>
                  <a:lnTo>
                    <a:pt x="96" y="209"/>
                  </a:lnTo>
                  <a:lnTo>
                    <a:pt x="156" y="209"/>
                  </a:lnTo>
                  <a:lnTo>
                    <a:pt x="167" y="209"/>
                  </a:lnTo>
                  <a:lnTo>
                    <a:pt x="178" y="208"/>
                  </a:lnTo>
                  <a:lnTo>
                    <a:pt x="188" y="206"/>
                  </a:lnTo>
                  <a:lnTo>
                    <a:pt x="196" y="203"/>
                  </a:lnTo>
                  <a:lnTo>
                    <a:pt x="204" y="200"/>
                  </a:lnTo>
                  <a:lnTo>
                    <a:pt x="211" y="197"/>
                  </a:lnTo>
                  <a:lnTo>
                    <a:pt x="218" y="193"/>
                  </a:lnTo>
                  <a:lnTo>
                    <a:pt x="223" y="188"/>
                  </a:lnTo>
                  <a:lnTo>
                    <a:pt x="228" y="183"/>
                  </a:lnTo>
                  <a:lnTo>
                    <a:pt x="232" y="177"/>
                  </a:lnTo>
                  <a:lnTo>
                    <a:pt x="236" y="172"/>
                  </a:lnTo>
                  <a:lnTo>
                    <a:pt x="238" y="166"/>
                  </a:lnTo>
                  <a:lnTo>
                    <a:pt x="240" y="159"/>
                  </a:lnTo>
                  <a:lnTo>
                    <a:pt x="242" y="152"/>
                  </a:lnTo>
                  <a:lnTo>
                    <a:pt x="242" y="145"/>
                  </a:lnTo>
                  <a:lnTo>
                    <a:pt x="243" y="138"/>
                  </a:lnTo>
                  <a:close/>
                  <a:moveTo>
                    <a:pt x="165" y="427"/>
                  </a:moveTo>
                  <a:lnTo>
                    <a:pt x="177" y="427"/>
                  </a:lnTo>
                  <a:lnTo>
                    <a:pt x="187" y="426"/>
                  </a:lnTo>
                  <a:lnTo>
                    <a:pt x="197" y="424"/>
                  </a:lnTo>
                  <a:lnTo>
                    <a:pt x="206" y="421"/>
                  </a:lnTo>
                  <a:lnTo>
                    <a:pt x="215" y="418"/>
                  </a:lnTo>
                  <a:lnTo>
                    <a:pt x="222" y="414"/>
                  </a:lnTo>
                  <a:lnTo>
                    <a:pt x="229" y="410"/>
                  </a:lnTo>
                  <a:lnTo>
                    <a:pt x="236" y="405"/>
                  </a:lnTo>
                  <a:lnTo>
                    <a:pt x="241" y="400"/>
                  </a:lnTo>
                  <a:lnTo>
                    <a:pt x="246" y="394"/>
                  </a:lnTo>
                  <a:lnTo>
                    <a:pt x="250" y="388"/>
                  </a:lnTo>
                  <a:lnTo>
                    <a:pt x="254" y="381"/>
                  </a:lnTo>
                  <a:lnTo>
                    <a:pt x="256" y="374"/>
                  </a:lnTo>
                  <a:lnTo>
                    <a:pt x="258" y="367"/>
                  </a:lnTo>
                  <a:lnTo>
                    <a:pt x="259" y="360"/>
                  </a:lnTo>
                  <a:lnTo>
                    <a:pt x="260" y="352"/>
                  </a:lnTo>
                  <a:lnTo>
                    <a:pt x="259" y="344"/>
                  </a:lnTo>
                  <a:lnTo>
                    <a:pt x="258" y="336"/>
                  </a:lnTo>
                  <a:lnTo>
                    <a:pt x="256" y="329"/>
                  </a:lnTo>
                  <a:lnTo>
                    <a:pt x="253" y="323"/>
                  </a:lnTo>
                  <a:lnTo>
                    <a:pt x="250" y="317"/>
                  </a:lnTo>
                  <a:lnTo>
                    <a:pt x="246" y="311"/>
                  </a:lnTo>
                  <a:lnTo>
                    <a:pt x="241" y="305"/>
                  </a:lnTo>
                  <a:lnTo>
                    <a:pt x="235" y="301"/>
                  </a:lnTo>
                  <a:lnTo>
                    <a:pt x="228" y="296"/>
                  </a:lnTo>
                  <a:lnTo>
                    <a:pt x="220" y="293"/>
                  </a:lnTo>
                  <a:lnTo>
                    <a:pt x="212" y="289"/>
                  </a:lnTo>
                  <a:lnTo>
                    <a:pt x="203" y="287"/>
                  </a:lnTo>
                  <a:lnTo>
                    <a:pt x="193" y="285"/>
                  </a:lnTo>
                  <a:lnTo>
                    <a:pt x="182" y="283"/>
                  </a:lnTo>
                  <a:lnTo>
                    <a:pt x="170" y="283"/>
                  </a:lnTo>
                  <a:lnTo>
                    <a:pt x="158" y="282"/>
                  </a:lnTo>
                  <a:lnTo>
                    <a:pt x="96" y="282"/>
                  </a:lnTo>
                  <a:lnTo>
                    <a:pt x="96" y="427"/>
                  </a:lnTo>
                  <a:lnTo>
                    <a:pt x="165" y="427"/>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8" name="Freeform 101"/>
            <p:cNvSpPr>
              <a:spLocks noEditPoints="1"/>
            </p:cNvSpPr>
            <p:nvPr/>
          </p:nvSpPr>
          <p:spPr bwMode="auto">
            <a:xfrm>
              <a:off x="1638300" y="6615113"/>
              <a:ext cx="39687" cy="44450"/>
            </a:xfrm>
            <a:custGeom>
              <a:avLst/>
              <a:gdLst>
                <a:gd name="T0" fmla="*/ 335 w 444"/>
                <a:gd name="T1" fmla="*/ 505 h 505"/>
                <a:gd name="T2" fmla="*/ 307 w 444"/>
                <a:gd name="T3" fmla="*/ 405 h 505"/>
                <a:gd name="T4" fmla="*/ 125 w 444"/>
                <a:gd name="T5" fmla="*/ 405 h 505"/>
                <a:gd name="T6" fmla="*/ 96 w 444"/>
                <a:gd name="T7" fmla="*/ 505 h 505"/>
                <a:gd name="T8" fmla="*/ 0 w 444"/>
                <a:gd name="T9" fmla="*/ 505 h 505"/>
                <a:gd name="T10" fmla="*/ 153 w 444"/>
                <a:gd name="T11" fmla="*/ 0 h 505"/>
                <a:gd name="T12" fmla="*/ 290 w 444"/>
                <a:gd name="T13" fmla="*/ 0 h 505"/>
                <a:gd name="T14" fmla="*/ 444 w 444"/>
                <a:gd name="T15" fmla="*/ 505 h 505"/>
                <a:gd name="T16" fmla="*/ 335 w 444"/>
                <a:gd name="T17" fmla="*/ 505 h 505"/>
                <a:gd name="T18" fmla="*/ 218 w 444"/>
                <a:gd name="T19" fmla="*/ 93 h 505"/>
                <a:gd name="T20" fmla="*/ 149 w 444"/>
                <a:gd name="T21" fmla="*/ 328 h 505"/>
                <a:gd name="T22" fmla="*/ 285 w 444"/>
                <a:gd name="T23" fmla="*/ 328 h 505"/>
                <a:gd name="T24" fmla="*/ 218 w 444"/>
                <a:gd name="T25" fmla="*/ 9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505">
                  <a:moveTo>
                    <a:pt x="335" y="505"/>
                  </a:moveTo>
                  <a:lnTo>
                    <a:pt x="307" y="405"/>
                  </a:lnTo>
                  <a:lnTo>
                    <a:pt x="125" y="405"/>
                  </a:lnTo>
                  <a:lnTo>
                    <a:pt x="96" y="505"/>
                  </a:lnTo>
                  <a:lnTo>
                    <a:pt x="0" y="505"/>
                  </a:lnTo>
                  <a:lnTo>
                    <a:pt x="153" y="0"/>
                  </a:lnTo>
                  <a:lnTo>
                    <a:pt x="290" y="0"/>
                  </a:lnTo>
                  <a:lnTo>
                    <a:pt x="444" y="505"/>
                  </a:lnTo>
                  <a:lnTo>
                    <a:pt x="335" y="505"/>
                  </a:lnTo>
                  <a:close/>
                  <a:moveTo>
                    <a:pt x="218" y="93"/>
                  </a:moveTo>
                  <a:lnTo>
                    <a:pt x="149" y="328"/>
                  </a:lnTo>
                  <a:lnTo>
                    <a:pt x="285" y="328"/>
                  </a:lnTo>
                  <a:lnTo>
                    <a:pt x="218" y="93"/>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29" name="Freeform 102"/>
            <p:cNvSpPr>
              <a:spLocks noEditPoints="1"/>
            </p:cNvSpPr>
            <p:nvPr/>
          </p:nvSpPr>
          <p:spPr bwMode="auto">
            <a:xfrm>
              <a:off x="508000" y="6284913"/>
              <a:ext cx="77787" cy="123825"/>
            </a:xfrm>
            <a:custGeom>
              <a:avLst/>
              <a:gdLst>
                <a:gd name="T0" fmla="*/ 267 w 878"/>
                <a:gd name="T1" fmla="*/ 0 h 1402"/>
                <a:gd name="T2" fmla="*/ 419 w 878"/>
                <a:gd name="T3" fmla="*/ 10 h 1402"/>
                <a:gd name="T4" fmla="*/ 516 w 878"/>
                <a:gd name="T5" fmla="*/ 29 h 1402"/>
                <a:gd name="T6" fmla="*/ 574 w 878"/>
                <a:gd name="T7" fmla="*/ 51 h 1402"/>
                <a:gd name="T8" fmla="*/ 625 w 878"/>
                <a:gd name="T9" fmla="*/ 81 h 1402"/>
                <a:gd name="T10" fmla="*/ 671 w 878"/>
                <a:gd name="T11" fmla="*/ 117 h 1402"/>
                <a:gd name="T12" fmla="*/ 710 w 878"/>
                <a:gd name="T13" fmla="*/ 160 h 1402"/>
                <a:gd name="T14" fmla="*/ 740 w 878"/>
                <a:gd name="T15" fmla="*/ 208 h 1402"/>
                <a:gd name="T16" fmla="*/ 761 w 878"/>
                <a:gd name="T17" fmla="*/ 261 h 1402"/>
                <a:gd name="T18" fmla="*/ 772 w 878"/>
                <a:gd name="T19" fmla="*/ 317 h 1402"/>
                <a:gd name="T20" fmla="*/ 774 w 878"/>
                <a:gd name="T21" fmla="*/ 382 h 1402"/>
                <a:gd name="T22" fmla="*/ 762 w 878"/>
                <a:gd name="T23" fmla="*/ 456 h 1402"/>
                <a:gd name="T24" fmla="*/ 732 w 878"/>
                <a:gd name="T25" fmla="*/ 523 h 1402"/>
                <a:gd name="T26" fmla="*/ 683 w 878"/>
                <a:gd name="T27" fmla="*/ 586 h 1402"/>
                <a:gd name="T28" fmla="*/ 662 w 878"/>
                <a:gd name="T29" fmla="*/ 646 h 1402"/>
                <a:gd name="T30" fmla="*/ 753 w 878"/>
                <a:gd name="T31" fmla="*/ 707 h 1402"/>
                <a:gd name="T32" fmla="*/ 793 w 878"/>
                <a:gd name="T33" fmla="*/ 747 h 1402"/>
                <a:gd name="T34" fmla="*/ 825 w 878"/>
                <a:gd name="T35" fmla="*/ 791 h 1402"/>
                <a:gd name="T36" fmla="*/ 849 w 878"/>
                <a:gd name="T37" fmla="*/ 840 h 1402"/>
                <a:gd name="T38" fmla="*/ 869 w 878"/>
                <a:gd name="T39" fmla="*/ 905 h 1402"/>
                <a:gd name="T40" fmla="*/ 877 w 878"/>
                <a:gd name="T41" fmla="*/ 1022 h 1402"/>
                <a:gd name="T42" fmla="*/ 866 w 878"/>
                <a:gd name="T43" fmla="*/ 1092 h 1402"/>
                <a:gd name="T44" fmla="*/ 848 w 878"/>
                <a:gd name="T45" fmla="*/ 1145 h 1402"/>
                <a:gd name="T46" fmla="*/ 800 w 878"/>
                <a:gd name="T47" fmla="*/ 1231 h 1402"/>
                <a:gd name="T48" fmla="*/ 726 w 878"/>
                <a:gd name="T49" fmla="*/ 1311 h 1402"/>
                <a:gd name="T50" fmla="*/ 647 w 878"/>
                <a:gd name="T51" fmla="*/ 1360 h 1402"/>
                <a:gd name="T52" fmla="*/ 591 w 878"/>
                <a:gd name="T53" fmla="*/ 1379 h 1402"/>
                <a:gd name="T54" fmla="*/ 510 w 878"/>
                <a:gd name="T55" fmla="*/ 1395 h 1402"/>
                <a:gd name="T56" fmla="*/ 0 w 878"/>
                <a:gd name="T57" fmla="*/ 1402 h 1402"/>
                <a:gd name="T58" fmla="*/ 348 w 878"/>
                <a:gd name="T59" fmla="*/ 549 h 1402"/>
                <a:gd name="T60" fmla="*/ 427 w 878"/>
                <a:gd name="T61" fmla="*/ 534 h 1402"/>
                <a:gd name="T62" fmla="*/ 464 w 878"/>
                <a:gd name="T63" fmla="*/ 514 h 1402"/>
                <a:gd name="T64" fmla="*/ 498 w 878"/>
                <a:gd name="T65" fmla="*/ 474 h 1402"/>
                <a:gd name="T66" fmla="*/ 516 w 878"/>
                <a:gd name="T67" fmla="*/ 415 h 1402"/>
                <a:gd name="T68" fmla="*/ 510 w 878"/>
                <a:gd name="T69" fmla="*/ 352 h 1402"/>
                <a:gd name="T70" fmla="*/ 482 w 878"/>
                <a:gd name="T71" fmla="*/ 303 h 1402"/>
                <a:gd name="T72" fmla="*/ 432 w 878"/>
                <a:gd name="T73" fmla="*/ 269 h 1402"/>
                <a:gd name="T74" fmla="*/ 357 w 878"/>
                <a:gd name="T75" fmla="*/ 255 h 1402"/>
                <a:gd name="T76" fmla="*/ 267 w 878"/>
                <a:gd name="T77" fmla="*/ 1147 h 1402"/>
                <a:gd name="T78" fmla="*/ 443 w 878"/>
                <a:gd name="T79" fmla="*/ 1142 h 1402"/>
                <a:gd name="T80" fmla="*/ 511 w 878"/>
                <a:gd name="T81" fmla="*/ 1128 h 1402"/>
                <a:gd name="T82" fmla="*/ 549 w 878"/>
                <a:gd name="T83" fmla="*/ 1111 h 1402"/>
                <a:gd name="T84" fmla="*/ 577 w 878"/>
                <a:gd name="T85" fmla="*/ 1089 h 1402"/>
                <a:gd name="T86" fmla="*/ 596 w 878"/>
                <a:gd name="T87" fmla="*/ 1062 h 1402"/>
                <a:gd name="T88" fmla="*/ 609 w 878"/>
                <a:gd name="T89" fmla="*/ 1029 h 1402"/>
                <a:gd name="T90" fmla="*/ 614 w 878"/>
                <a:gd name="T91" fmla="*/ 972 h 1402"/>
                <a:gd name="T92" fmla="*/ 608 w 878"/>
                <a:gd name="T93" fmla="*/ 930 h 1402"/>
                <a:gd name="T94" fmla="*/ 593 w 878"/>
                <a:gd name="T95" fmla="*/ 894 h 1402"/>
                <a:gd name="T96" fmla="*/ 570 w 878"/>
                <a:gd name="T97" fmla="*/ 862 h 1402"/>
                <a:gd name="T98" fmla="*/ 538 w 878"/>
                <a:gd name="T99" fmla="*/ 834 h 1402"/>
                <a:gd name="T100" fmla="*/ 496 w 878"/>
                <a:gd name="T101" fmla="*/ 813 h 1402"/>
                <a:gd name="T102" fmla="*/ 443 w 878"/>
                <a:gd name="T103" fmla="*/ 798 h 1402"/>
                <a:gd name="T104" fmla="*/ 360 w 878"/>
                <a:gd name="T105" fmla="*/ 788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8" h="1402">
                  <a:moveTo>
                    <a:pt x="0" y="1402"/>
                  </a:moveTo>
                  <a:lnTo>
                    <a:pt x="0" y="0"/>
                  </a:lnTo>
                  <a:lnTo>
                    <a:pt x="221" y="0"/>
                  </a:lnTo>
                  <a:lnTo>
                    <a:pt x="267" y="0"/>
                  </a:lnTo>
                  <a:lnTo>
                    <a:pt x="310" y="1"/>
                  </a:lnTo>
                  <a:lnTo>
                    <a:pt x="349" y="3"/>
                  </a:lnTo>
                  <a:lnTo>
                    <a:pt x="386" y="6"/>
                  </a:lnTo>
                  <a:lnTo>
                    <a:pt x="419" y="10"/>
                  </a:lnTo>
                  <a:lnTo>
                    <a:pt x="450" y="14"/>
                  </a:lnTo>
                  <a:lnTo>
                    <a:pt x="477" y="19"/>
                  </a:lnTo>
                  <a:lnTo>
                    <a:pt x="501" y="25"/>
                  </a:lnTo>
                  <a:lnTo>
                    <a:pt x="516" y="29"/>
                  </a:lnTo>
                  <a:lnTo>
                    <a:pt x="531" y="34"/>
                  </a:lnTo>
                  <a:lnTo>
                    <a:pt x="546" y="39"/>
                  </a:lnTo>
                  <a:lnTo>
                    <a:pt x="560" y="45"/>
                  </a:lnTo>
                  <a:lnTo>
                    <a:pt x="574" y="51"/>
                  </a:lnTo>
                  <a:lnTo>
                    <a:pt x="587" y="58"/>
                  </a:lnTo>
                  <a:lnTo>
                    <a:pt x="600" y="65"/>
                  </a:lnTo>
                  <a:lnTo>
                    <a:pt x="613" y="72"/>
                  </a:lnTo>
                  <a:lnTo>
                    <a:pt x="625" y="81"/>
                  </a:lnTo>
                  <a:lnTo>
                    <a:pt x="637" y="89"/>
                  </a:lnTo>
                  <a:lnTo>
                    <a:pt x="650" y="98"/>
                  </a:lnTo>
                  <a:lnTo>
                    <a:pt x="661" y="107"/>
                  </a:lnTo>
                  <a:lnTo>
                    <a:pt x="671" y="117"/>
                  </a:lnTo>
                  <a:lnTo>
                    <a:pt x="682" y="127"/>
                  </a:lnTo>
                  <a:lnTo>
                    <a:pt x="691" y="138"/>
                  </a:lnTo>
                  <a:lnTo>
                    <a:pt x="701" y="149"/>
                  </a:lnTo>
                  <a:lnTo>
                    <a:pt x="710" y="160"/>
                  </a:lnTo>
                  <a:lnTo>
                    <a:pt x="718" y="172"/>
                  </a:lnTo>
                  <a:lnTo>
                    <a:pt x="726" y="184"/>
                  </a:lnTo>
                  <a:lnTo>
                    <a:pt x="733" y="196"/>
                  </a:lnTo>
                  <a:lnTo>
                    <a:pt x="740" y="208"/>
                  </a:lnTo>
                  <a:lnTo>
                    <a:pt x="746" y="221"/>
                  </a:lnTo>
                  <a:lnTo>
                    <a:pt x="751" y="234"/>
                  </a:lnTo>
                  <a:lnTo>
                    <a:pt x="756" y="247"/>
                  </a:lnTo>
                  <a:lnTo>
                    <a:pt x="761" y="261"/>
                  </a:lnTo>
                  <a:lnTo>
                    <a:pt x="764" y="274"/>
                  </a:lnTo>
                  <a:lnTo>
                    <a:pt x="768" y="288"/>
                  </a:lnTo>
                  <a:lnTo>
                    <a:pt x="770" y="302"/>
                  </a:lnTo>
                  <a:lnTo>
                    <a:pt x="772" y="317"/>
                  </a:lnTo>
                  <a:lnTo>
                    <a:pt x="774" y="332"/>
                  </a:lnTo>
                  <a:lnTo>
                    <a:pt x="775" y="347"/>
                  </a:lnTo>
                  <a:lnTo>
                    <a:pt x="775" y="363"/>
                  </a:lnTo>
                  <a:lnTo>
                    <a:pt x="774" y="382"/>
                  </a:lnTo>
                  <a:lnTo>
                    <a:pt x="773" y="402"/>
                  </a:lnTo>
                  <a:lnTo>
                    <a:pt x="770" y="420"/>
                  </a:lnTo>
                  <a:lnTo>
                    <a:pt x="766" y="439"/>
                  </a:lnTo>
                  <a:lnTo>
                    <a:pt x="762" y="456"/>
                  </a:lnTo>
                  <a:lnTo>
                    <a:pt x="756" y="474"/>
                  </a:lnTo>
                  <a:lnTo>
                    <a:pt x="749" y="491"/>
                  </a:lnTo>
                  <a:lnTo>
                    <a:pt x="741" y="507"/>
                  </a:lnTo>
                  <a:lnTo>
                    <a:pt x="732" y="523"/>
                  </a:lnTo>
                  <a:lnTo>
                    <a:pt x="722" y="539"/>
                  </a:lnTo>
                  <a:lnTo>
                    <a:pt x="710" y="555"/>
                  </a:lnTo>
                  <a:lnTo>
                    <a:pt x="697" y="571"/>
                  </a:lnTo>
                  <a:lnTo>
                    <a:pt x="683" y="586"/>
                  </a:lnTo>
                  <a:lnTo>
                    <a:pt x="667" y="601"/>
                  </a:lnTo>
                  <a:lnTo>
                    <a:pt x="650" y="616"/>
                  </a:lnTo>
                  <a:lnTo>
                    <a:pt x="631" y="630"/>
                  </a:lnTo>
                  <a:lnTo>
                    <a:pt x="662" y="646"/>
                  </a:lnTo>
                  <a:lnTo>
                    <a:pt x="691" y="662"/>
                  </a:lnTo>
                  <a:lnTo>
                    <a:pt x="717" y="679"/>
                  </a:lnTo>
                  <a:lnTo>
                    <a:pt x="742" y="697"/>
                  </a:lnTo>
                  <a:lnTo>
                    <a:pt x="753" y="707"/>
                  </a:lnTo>
                  <a:lnTo>
                    <a:pt x="764" y="717"/>
                  </a:lnTo>
                  <a:lnTo>
                    <a:pt x="774" y="726"/>
                  </a:lnTo>
                  <a:lnTo>
                    <a:pt x="784" y="737"/>
                  </a:lnTo>
                  <a:lnTo>
                    <a:pt x="793" y="747"/>
                  </a:lnTo>
                  <a:lnTo>
                    <a:pt x="802" y="758"/>
                  </a:lnTo>
                  <a:lnTo>
                    <a:pt x="810" y="768"/>
                  </a:lnTo>
                  <a:lnTo>
                    <a:pt x="818" y="779"/>
                  </a:lnTo>
                  <a:lnTo>
                    <a:pt x="825" y="791"/>
                  </a:lnTo>
                  <a:lnTo>
                    <a:pt x="831" y="802"/>
                  </a:lnTo>
                  <a:lnTo>
                    <a:pt x="838" y="815"/>
                  </a:lnTo>
                  <a:lnTo>
                    <a:pt x="843" y="827"/>
                  </a:lnTo>
                  <a:lnTo>
                    <a:pt x="849" y="840"/>
                  </a:lnTo>
                  <a:lnTo>
                    <a:pt x="853" y="852"/>
                  </a:lnTo>
                  <a:lnTo>
                    <a:pt x="859" y="865"/>
                  </a:lnTo>
                  <a:lnTo>
                    <a:pt x="863" y="878"/>
                  </a:lnTo>
                  <a:lnTo>
                    <a:pt x="869" y="905"/>
                  </a:lnTo>
                  <a:lnTo>
                    <a:pt x="874" y="933"/>
                  </a:lnTo>
                  <a:lnTo>
                    <a:pt x="877" y="962"/>
                  </a:lnTo>
                  <a:lnTo>
                    <a:pt x="878" y="993"/>
                  </a:lnTo>
                  <a:lnTo>
                    <a:pt x="877" y="1022"/>
                  </a:lnTo>
                  <a:lnTo>
                    <a:pt x="874" y="1050"/>
                  </a:lnTo>
                  <a:lnTo>
                    <a:pt x="872" y="1065"/>
                  </a:lnTo>
                  <a:lnTo>
                    <a:pt x="869" y="1079"/>
                  </a:lnTo>
                  <a:lnTo>
                    <a:pt x="866" y="1092"/>
                  </a:lnTo>
                  <a:lnTo>
                    <a:pt x="862" y="1106"/>
                  </a:lnTo>
                  <a:lnTo>
                    <a:pt x="858" y="1119"/>
                  </a:lnTo>
                  <a:lnTo>
                    <a:pt x="853" y="1132"/>
                  </a:lnTo>
                  <a:lnTo>
                    <a:pt x="848" y="1145"/>
                  </a:lnTo>
                  <a:lnTo>
                    <a:pt x="842" y="1158"/>
                  </a:lnTo>
                  <a:lnTo>
                    <a:pt x="830" y="1183"/>
                  </a:lnTo>
                  <a:lnTo>
                    <a:pt x="816" y="1208"/>
                  </a:lnTo>
                  <a:lnTo>
                    <a:pt x="800" y="1231"/>
                  </a:lnTo>
                  <a:lnTo>
                    <a:pt x="783" y="1253"/>
                  </a:lnTo>
                  <a:lnTo>
                    <a:pt x="765" y="1274"/>
                  </a:lnTo>
                  <a:lnTo>
                    <a:pt x="746" y="1292"/>
                  </a:lnTo>
                  <a:lnTo>
                    <a:pt x="726" y="1311"/>
                  </a:lnTo>
                  <a:lnTo>
                    <a:pt x="705" y="1327"/>
                  </a:lnTo>
                  <a:lnTo>
                    <a:pt x="683" y="1341"/>
                  </a:lnTo>
                  <a:lnTo>
                    <a:pt x="659" y="1354"/>
                  </a:lnTo>
                  <a:lnTo>
                    <a:pt x="647" y="1360"/>
                  </a:lnTo>
                  <a:lnTo>
                    <a:pt x="633" y="1365"/>
                  </a:lnTo>
                  <a:lnTo>
                    <a:pt x="620" y="1370"/>
                  </a:lnTo>
                  <a:lnTo>
                    <a:pt x="606" y="1375"/>
                  </a:lnTo>
                  <a:lnTo>
                    <a:pt x="591" y="1379"/>
                  </a:lnTo>
                  <a:lnTo>
                    <a:pt x="576" y="1383"/>
                  </a:lnTo>
                  <a:lnTo>
                    <a:pt x="560" y="1387"/>
                  </a:lnTo>
                  <a:lnTo>
                    <a:pt x="544" y="1390"/>
                  </a:lnTo>
                  <a:lnTo>
                    <a:pt x="510" y="1395"/>
                  </a:lnTo>
                  <a:lnTo>
                    <a:pt x="473" y="1399"/>
                  </a:lnTo>
                  <a:lnTo>
                    <a:pt x="434" y="1401"/>
                  </a:lnTo>
                  <a:lnTo>
                    <a:pt x="392" y="1402"/>
                  </a:lnTo>
                  <a:lnTo>
                    <a:pt x="0" y="1402"/>
                  </a:lnTo>
                  <a:close/>
                  <a:moveTo>
                    <a:pt x="267" y="254"/>
                  </a:moveTo>
                  <a:lnTo>
                    <a:pt x="267" y="549"/>
                  </a:lnTo>
                  <a:lnTo>
                    <a:pt x="325" y="549"/>
                  </a:lnTo>
                  <a:lnTo>
                    <a:pt x="348" y="549"/>
                  </a:lnTo>
                  <a:lnTo>
                    <a:pt x="370" y="547"/>
                  </a:lnTo>
                  <a:lnTo>
                    <a:pt x="390" y="544"/>
                  </a:lnTo>
                  <a:lnTo>
                    <a:pt x="409" y="539"/>
                  </a:lnTo>
                  <a:lnTo>
                    <a:pt x="427" y="534"/>
                  </a:lnTo>
                  <a:lnTo>
                    <a:pt x="443" y="526"/>
                  </a:lnTo>
                  <a:lnTo>
                    <a:pt x="450" y="523"/>
                  </a:lnTo>
                  <a:lnTo>
                    <a:pt x="457" y="518"/>
                  </a:lnTo>
                  <a:lnTo>
                    <a:pt x="464" y="514"/>
                  </a:lnTo>
                  <a:lnTo>
                    <a:pt x="470" y="509"/>
                  </a:lnTo>
                  <a:lnTo>
                    <a:pt x="481" y="498"/>
                  </a:lnTo>
                  <a:lnTo>
                    <a:pt x="490" y="486"/>
                  </a:lnTo>
                  <a:lnTo>
                    <a:pt x="498" y="474"/>
                  </a:lnTo>
                  <a:lnTo>
                    <a:pt x="505" y="461"/>
                  </a:lnTo>
                  <a:lnTo>
                    <a:pt x="510" y="446"/>
                  </a:lnTo>
                  <a:lnTo>
                    <a:pt x="514" y="431"/>
                  </a:lnTo>
                  <a:lnTo>
                    <a:pt x="516" y="415"/>
                  </a:lnTo>
                  <a:lnTo>
                    <a:pt x="517" y="398"/>
                  </a:lnTo>
                  <a:lnTo>
                    <a:pt x="516" y="382"/>
                  </a:lnTo>
                  <a:lnTo>
                    <a:pt x="514" y="367"/>
                  </a:lnTo>
                  <a:lnTo>
                    <a:pt x="510" y="352"/>
                  </a:lnTo>
                  <a:lnTo>
                    <a:pt x="506" y="339"/>
                  </a:lnTo>
                  <a:lnTo>
                    <a:pt x="499" y="326"/>
                  </a:lnTo>
                  <a:lnTo>
                    <a:pt x="492" y="313"/>
                  </a:lnTo>
                  <a:lnTo>
                    <a:pt x="482" y="303"/>
                  </a:lnTo>
                  <a:lnTo>
                    <a:pt x="472" y="293"/>
                  </a:lnTo>
                  <a:lnTo>
                    <a:pt x="460" y="284"/>
                  </a:lnTo>
                  <a:lnTo>
                    <a:pt x="447" y="276"/>
                  </a:lnTo>
                  <a:lnTo>
                    <a:pt x="432" y="269"/>
                  </a:lnTo>
                  <a:lnTo>
                    <a:pt x="415" y="264"/>
                  </a:lnTo>
                  <a:lnTo>
                    <a:pt x="397" y="260"/>
                  </a:lnTo>
                  <a:lnTo>
                    <a:pt x="378" y="257"/>
                  </a:lnTo>
                  <a:lnTo>
                    <a:pt x="357" y="255"/>
                  </a:lnTo>
                  <a:lnTo>
                    <a:pt x="335" y="254"/>
                  </a:lnTo>
                  <a:lnTo>
                    <a:pt x="267" y="254"/>
                  </a:lnTo>
                  <a:close/>
                  <a:moveTo>
                    <a:pt x="267" y="787"/>
                  </a:moveTo>
                  <a:lnTo>
                    <a:pt x="267" y="1147"/>
                  </a:lnTo>
                  <a:lnTo>
                    <a:pt x="334" y="1147"/>
                  </a:lnTo>
                  <a:lnTo>
                    <a:pt x="373" y="1147"/>
                  </a:lnTo>
                  <a:lnTo>
                    <a:pt x="409" y="1145"/>
                  </a:lnTo>
                  <a:lnTo>
                    <a:pt x="443" y="1142"/>
                  </a:lnTo>
                  <a:lnTo>
                    <a:pt x="473" y="1137"/>
                  </a:lnTo>
                  <a:lnTo>
                    <a:pt x="486" y="1134"/>
                  </a:lnTo>
                  <a:lnTo>
                    <a:pt x="499" y="1131"/>
                  </a:lnTo>
                  <a:lnTo>
                    <a:pt x="511" y="1128"/>
                  </a:lnTo>
                  <a:lnTo>
                    <a:pt x="522" y="1124"/>
                  </a:lnTo>
                  <a:lnTo>
                    <a:pt x="532" y="1120"/>
                  </a:lnTo>
                  <a:lnTo>
                    <a:pt x="541" y="1115"/>
                  </a:lnTo>
                  <a:lnTo>
                    <a:pt x="549" y="1111"/>
                  </a:lnTo>
                  <a:lnTo>
                    <a:pt x="557" y="1106"/>
                  </a:lnTo>
                  <a:lnTo>
                    <a:pt x="564" y="1100"/>
                  </a:lnTo>
                  <a:lnTo>
                    <a:pt x="571" y="1095"/>
                  </a:lnTo>
                  <a:lnTo>
                    <a:pt x="577" y="1089"/>
                  </a:lnTo>
                  <a:lnTo>
                    <a:pt x="582" y="1082"/>
                  </a:lnTo>
                  <a:lnTo>
                    <a:pt x="587" y="1076"/>
                  </a:lnTo>
                  <a:lnTo>
                    <a:pt x="592" y="1069"/>
                  </a:lnTo>
                  <a:lnTo>
                    <a:pt x="596" y="1062"/>
                  </a:lnTo>
                  <a:lnTo>
                    <a:pt x="600" y="1053"/>
                  </a:lnTo>
                  <a:lnTo>
                    <a:pt x="603" y="1046"/>
                  </a:lnTo>
                  <a:lnTo>
                    <a:pt x="606" y="1038"/>
                  </a:lnTo>
                  <a:lnTo>
                    <a:pt x="609" y="1029"/>
                  </a:lnTo>
                  <a:lnTo>
                    <a:pt x="611" y="1021"/>
                  </a:lnTo>
                  <a:lnTo>
                    <a:pt x="614" y="1002"/>
                  </a:lnTo>
                  <a:lnTo>
                    <a:pt x="614" y="983"/>
                  </a:lnTo>
                  <a:lnTo>
                    <a:pt x="614" y="972"/>
                  </a:lnTo>
                  <a:lnTo>
                    <a:pt x="613" y="961"/>
                  </a:lnTo>
                  <a:lnTo>
                    <a:pt x="612" y="951"/>
                  </a:lnTo>
                  <a:lnTo>
                    <a:pt x="610" y="940"/>
                  </a:lnTo>
                  <a:lnTo>
                    <a:pt x="608" y="930"/>
                  </a:lnTo>
                  <a:lnTo>
                    <a:pt x="605" y="921"/>
                  </a:lnTo>
                  <a:lnTo>
                    <a:pt x="602" y="911"/>
                  </a:lnTo>
                  <a:lnTo>
                    <a:pt x="598" y="902"/>
                  </a:lnTo>
                  <a:lnTo>
                    <a:pt x="593" y="894"/>
                  </a:lnTo>
                  <a:lnTo>
                    <a:pt x="588" y="885"/>
                  </a:lnTo>
                  <a:lnTo>
                    <a:pt x="583" y="877"/>
                  </a:lnTo>
                  <a:lnTo>
                    <a:pt x="577" y="869"/>
                  </a:lnTo>
                  <a:lnTo>
                    <a:pt x="570" y="862"/>
                  </a:lnTo>
                  <a:lnTo>
                    <a:pt x="563" y="854"/>
                  </a:lnTo>
                  <a:lnTo>
                    <a:pt x="555" y="847"/>
                  </a:lnTo>
                  <a:lnTo>
                    <a:pt x="547" y="841"/>
                  </a:lnTo>
                  <a:lnTo>
                    <a:pt x="538" y="834"/>
                  </a:lnTo>
                  <a:lnTo>
                    <a:pt x="529" y="828"/>
                  </a:lnTo>
                  <a:lnTo>
                    <a:pt x="519" y="823"/>
                  </a:lnTo>
                  <a:lnTo>
                    <a:pt x="508" y="818"/>
                  </a:lnTo>
                  <a:lnTo>
                    <a:pt x="496" y="813"/>
                  </a:lnTo>
                  <a:lnTo>
                    <a:pt x="484" y="808"/>
                  </a:lnTo>
                  <a:lnTo>
                    <a:pt x="471" y="804"/>
                  </a:lnTo>
                  <a:lnTo>
                    <a:pt x="457" y="801"/>
                  </a:lnTo>
                  <a:lnTo>
                    <a:pt x="443" y="798"/>
                  </a:lnTo>
                  <a:lnTo>
                    <a:pt x="428" y="795"/>
                  </a:lnTo>
                  <a:lnTo>
                    <a:pt x="411" y="793"/>
                  </a:lnTo>
                  <a:lnTo>
                    <a:pt x="395" y="791"/>
                  </a:lnTo>
                  <a:lnTo>
                    <a:pt x="360" y="788"/>
                  </a:lnTo>
                  <a:lnTo>
                    <a:pt x="322" y="787"/>
                  </a:lnTo>
                  <a:lnTo>
                    <a:pt x="267" y="7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0" name="Freeform 103"/>
            <p:cNvSpPr>
              <a:spLocks/>
            </p:cNvSpPr>
            <p:nvPr/>
          </p:nvSpPr>
          <p:spPr bwMode="auto">
            <a:xfrm>
              <a:off x="649288" y="6284913"/>
              <a:ext cx="68262" cy="123825"/>
            </a:xfrm>
            <a:custGeom>
              <a:avLst/>
              <a:gdLst>
                <a:gd name="T0" fmla="*/ 0 w 765"/>
                <a:gd name="T1" fmla="*/ 0 h 1402"/>
                <a:gd name="T2" fmla="*/ 765 w 765"/>
                <a:gd name="T3" fmla="*/ 0 h 1402"/>
                <a:gd name="T4" fmla="*/ 765 w 765"/>
                <a:gd name="T5" fmla="*/ 261 h 1402"/>
                <a:gd name="T6" fmla="*/ 265 w 765"/>
                <a:gd name="T7" fmla="*/ 261 h 1402"/>
                <a:gd name="T8" fmla="*/ 265 w 765"/>
                <a:gd name="T9" fmla="*/ 514 h 1402"/>
                <a:gd name="T10" fmla="*/ 765 w 765"/>
                <a:gd name="T11" fmla="*/ 514 h 1402"/>
                <a:gd name="T12" fmla="*/ 765 w 765"/>
                <a:gd name="T13" fmla="*/ 771 h 1402"/>
                <a:gd name="T14" fmla="*/ 265 w 765"/>
                <a:gd name="T15" fmla="*/ 771 h 1402"/>
                <a:gd name="T16" fmla="*/ 265 w 765"/>
                <a:gd name="T17" fmla="*/ 1140 h 1402"/>
                <a:gd name="T18" fmla="*/ 765 w 765"/>
                <a:gd name="T19" fmla="*/ 1140 h 1402"/>
                <a:gd name="T20" fmla="*/ 765 w 765"/>
                <a:gd name="T21" fmla="*/ 1402 h 1402"/>
                <a:gd name="T22" fmla="*/ 0 w 765"/>
                <a:gd name="T23" fmla="*/ 1402 h 1402"/>
                <a:gd name="T24" fmla="*/ 0 w 765"/>
                <a:gd name="T25"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5" h="1402">
                  <a:moveTo>
                    <a:pt x="0" y="0"/>
                  </a:moveTo>
                  <a:lnTo>
                    <a:pt x="765" y="0"/>
                  </a:lnTo>
                  <a:lnTo>
                    <a:pt x="765" y="261"/>
                  </a:lnTo>
                  <a:lnTo>
                    <a:pt x="265" y="261"/>
                  </a:lnTo>
                  <a:lnTo>
                    <a:pt x="265" y="514"/>
                  </a:lnTo>
                  <a:lnTo>
                    <a:pt x="765" y="514"/>
                  </a:lnTo>
                  <a:lnTo>
                    <a:pt x="765" y="771"/>
                  </a:lnTo>
                  <a:lnTo>
                    <a:pt x="265" y="771"/>
                  </a:lnTo>
                  <a:lnTo>
                    <a:pt x="265" y="1140"/>
                  </a:lnTo>
                  <a:lnTo>
                    <a:pt x="765" y="1140"/>
                  </a:lnTo>
                  <a:lnTo>
                    <a:pt x="765"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1" name="Freeform 104"/>
            <p:cNvSpPr>
              <a:spLocks/>
            </p:cNvSpPr>
            <p:nvPr/>
          </p:nvSpPr>
          <p:spPr bwMode="auto">
            <a:xfrm>
              <a:off x="781050" y="6284913"/>
              <a:ext cx="90487" cy="123825"/>
            </a:xfrm>
            <a:custGeom>
              <a:avLst/>
              <a:gdLst>
                <a:gd name="T0" fmla="*/ 0 w 1018"/>
                <a:gd name="T1" fmla="*/ 0 h 1402"/>
                <a:gd name="T2" fmla="*/ 269 w 1018"/>
                <a:gd name="T3" fmla="*/ 0 h 1402"/>
                <a:gd name="T4" fmla="*/ 269 w 1018"/>
                <a:gd name="T5" fmla="*/ 482 h 1402"/>
                <a:gd name="T6" fmla="*/ 650 w 1018"/>
                <a:gd name="T7" fmla="*/ 0 h 1402"/>
                <a:gd name="T8" fmla="*/ 970 w 1018"/>
                <a:gd name="T9" fmla="*/ 0 h 1402"/>
                <a:gd name="T10" fmla="*/ 481 w 1018"/>
                <a:gd name="T11" fmla="*/ 625 h 1402"/>
                <a:gd name="T12" fmla="*/ 1018 w 1018"/>
                <a:gd name="T13" fmla="*/ 1402 h 1402"/>
                <a:gd name="T14" fmla="*/ 702 w 1018"/>
                <a:gd name="T15" fmla="*/ 1402 h 1402"/>
                <a:gd name="T16" fmla="*/ 269 w 1018"/>
                <a:gd name="T17" fmla="*/ 779 h 1402"/>
                <a:gd name="T18" fmla="*/ 269 w 1018"/>
                <a:gd name="T19" fmla="*/ 1402 h 1402"/>
                <a:gd name="T20" fmla="*/ 0 w 1018"/>
                <a:gd name="T21" fmla="*/ 1402 h 1402"/>
                <a:gd name="T22" fmla="*/ 0 w 1018"/>
                <a:gd name="T23"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8" h="1402">
                  <a:moveTo>
                    <a:pt x="0" y="0"/>
                  </a:moveTo>
                  <a:lnTo>
                    <a:pt x="269" y="0"/>
                  </a:lnTo>
                  <a:lnTo>
                    <a:pt x="269" y="482"/>
                  </a:lnTo>
                  <a:lnTo>
                    <a:pt x="650" y="0"/>
                  </a:lnTo>
                  <a:lnTo>
                    <a:pt x="970" y="0"/>
                  </a:lnTo>
                  <a:lnTo>
                    <a:pt x="481" y="625"/>
                  </a:lnTo>
                  <a:lnTo>
                    <a:pt x="1018" y="1402"/>
                  </a:lnTo>
                  <a:lnTo>
                    <a:pt x="702" y="1402"/>
                  </a:lnTo>
                  <a:lnTo>
                    <a:pt x="269" y="779"/>
                  </a:lnTo>
                  <a:lnTo>
                    <a:pt x="269" y="1402"/>
                  </a:lnTo>
                  <a:lnTo>
                    <a:pt x="0" y="140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2" name="Freeform 105"/>
            <p:cNvSpPr>
              <a:spLocks/>
            </p:cNvSpPr>
            <p:nvPr/>
          </p:nvSpPr>
          <p:spPr bwMode="auto">
            <a:xfrm>
              <a:off x="917575" y="6284913"/>
              <a:ext cx="68262" cy="123825"/>
            </a:xfrm>
            <a:custGeom>
              <a:avLst/>
              <a:gdLst>
                <a:gd name="T0" fmla="*/ 0 w 774"/>
                <a:gd name="T1" fmla="*/ 0 h 1402"/>
                <a:gd name="T2" fmla="*/ 774 w 774"/>
                <a:gd name="T3" fmla="*/ 0 h 1402"/>
                <a:gd name="T4" fmla="*/ 774 w 774"/>
                <a:gd name="T5" fmla="*/ 263 h 1402"/>
                <a:gd name="T6" fmla="*/ 519 w 774"/>
                <a:gd name="T7" fmla="*/ 263 h 1402"/>
                <a:gd name="T8" fmla="*/ 519 w 774"/>
                <a:gd name="T9" fmla="*/ 1402 h 1402"/>
                <a:gd name="T10" fmla="*/ 248 w 774"/>
                <a:gd name="T11" fmla="*/ 1402 h 1402"/>
                <a:gd name="T12" fmla="*/ 248 w 774"/>
                <a:gd name="T13" fmla="*/ 263 h 1402"/>
                <a:gd name="T14" fmla="*/ 0 w 774"/>
                <a:gd name="T15" fmla="*/ 263 h 1402"/>
                <a:gd name="T16" fmla="*/ 0 w 774"/>
                <a:gd name="T17" fmla="*/ 0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4" h="1402">
                  <a:moveTo>
                    <a:pt x="0" y="0"/>
                  </a:moveTo>
                  <a:lnTo>
                    <a:pt x="774" y="0"/>
                  </a:lnTo>
                  <a:lnTo>
                    <a:pt x="774" y="263"/>
                  </a:lnTo>
                  <a:lnTo>
                    <a:pt x="519" y="263"/>
                  </a:lnTo>
                  <a:lnTo>
                    <a:pt x="519" y="1402"/>
                  </a:lnTo>
                  <a:lnTo>
                    <a:pt x="248" y="1402"/>
                  </a:lnTo>
                  <a:lnTo>
                    <a:pt x="248" y="263"/>
                  </a:lnTo>
                  <a:lnTo>
                    <a:pt x="0"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3" name="Freeform 106"/>
            <p:cNvSpPr>
              <a:spLocks noEditPoints="1"/>
            </p:cNvSpPr>
            <p:nvPr/>
          </p:nvSpPr>
          <p:spPr bwMode="auto">
            <a:xfrm>
              <a:off x="1036638" y="6281738"/>
              <a:ext cx="128587" cy="130175"/>
            </a:xfrm>
            <a:custGeom>
              <a:avLst/>
              <a:gdLst>
                <a:gd name="T0" fmla="*/ 874 w 1456"/>
                <a:gd name="T1" fmla="*/ 13 h 1472"/>
                <a:gd name="T2" fmla="*/ 1039 w 1456"/>
                <a:gd name="T3" fmla="*/ 68 h 1472"/>
                <a:gd name="T4" fmla="*/ 1188 w 1456"/>
                <a:gd name="T5" fmla="*/ 165 h 1472"/>
                <a:gd name="T6" fmla="*/ 1315 w 1456"/>
                <a:gd name="T7" fmla="*/ 299 h 1472"/>
                <a:gd name="T8" fmla="*/ 1403 w 1456"/>
                <a:gd name="T9" fmla="*/ 454 h 1472"/>
                <a:gd name="T10" fmla="*/ 1449 w 1456"/>
                <a:gd name="T11" fmla="*/ 628 h 1472"/>
                <a:gd name="T12" fmla="*/ 1453 w 1456"/>
                <a:gd name="T13" fmla="*/ 815 h 1472"/>
                <a:gd name="T14" fmla="*/ 1416 w 1456"/>
                <a:gd name="T15" fmla="*/ 990 h 1472"/>
                <a:gd name="T16" fmla="*/ 1337 w 1456"/>
                <a:gd name="T17" fmla="*/ 1148 h 1472"/>
                <a:gd name="T18" fmla="*/ 1219 w 1456"/>
                <a:gd name="T19" fmla="*/ 1285 h 1472"/>
                <a:gd name="T20" fmla="*/ 1074 w 1456"/>
                <a:gd name="T21" fmla="*/ 1389 h 1472"/>
                <a:gd name="T22" fmla="*/ 912 w 1456"/>
                <a:gd name="T23" fmla="*/ 1451 h 1472"/>
                <a:gd name="T24" fmla="*/ 733 w 1456"/>
                <a:gd name="T25" fmla="*/ 1472 h 1472"/>
                <a:gd name="T26" fmla="*/ 546 w 1456"/>
                <a:gd name="T27" fmla="*/ 1450 h 1472"/>
                <a:gd name="T28" fmla="*/ 380 w 1456"/>
                <a:gd name="T29" fmla="*/ 1387 h 1472"/>
                <a:gd name="T30" fmla="*/ 235 w 1456"/>
                <a:gd name="T31" fmla="*/ 1280 h 1472"/>
                <a:gd name="T32" fmla="*/ 118 w 1456"/>
                <a:gd name="T33" fmla="*/ 1140 h 1472"/>
                <a:gd name="T34" fmla="*/ 39 w 1456"/>
                <a:gd name="T35" fmla="*/ 982 h 1472"/>
                <a:gd name="T36" fmla="*/ 3 w 1456"/>
                <a:gd name="T37" fmla="*/ 809 h 1472"/>
                <a:gd name="T38" fmla="*/ 3 w 1456"/>
                <a:gd name="T39" fmla="*/ 661 h 1472"/>
                <a:gd name="T40" fmla="*/ 24 w 1456"/>
                <a:gd name="T41" fmla="*/ 542 h 1472"/>
                <a:gd name="T42" fmla="*/ 64 w 1456"/>
                <a:gd name="T43" fmla="*/ 430 h 1472"/>
                <a:gd name="T44" fmla="*/ 123 w 1456"/>
                <a:gd name="T45" fmla="*/ 324 h 1472"/>
                <a:gd name="T46" fmla="*/ 196 w 1456"/>
                <a:gd name="T47" fmla="*/ 232 h 1472"/>
                <a:gd name="T48" fmla="*/ 283 w 1456"/>
                <a:gd name="T49" fmla="*/ 152 h 1472"/>
                <a:gd name="T50" fmla="*/ 386 w 1456"/>
                <a:gd name="T51" fmla="*/ 86 h 1472"/>
                <a:gd name="T52" fmla="*/ 495 w 1456"/>
                <a:gd name="T53" fmla="*/ 38 h 1472"/>
                <a:gd name="T54" fmla="*/ 611 w 1456"/>
                <a:gd name="T55" fmla="*/ 9 h 1472"/>
                <a:gd name="T56" fmla="*/ 731 w 1456"/>
                <a:gd name="T57" fmla="*/ 0 h 1472"/>
                <a:gd name="T58" fmla="*/ 635 w 1456"/>
                <a:gd name="T59" fmla="*/ 269 h 1472"/>
                <a:gd name="T60" fmla="*/ 529 w 1456"/>
                <a:gd name="T61" fmla="*/ 303 h 1472"/>
                <a:gd name="T62" fmla="*/ 435 w 1456"/>
                <a:gd name="T63" fmla="*/ 365 h 1472"/>
                <a:gd name="T64" fmla="*/ 356 w 1456"/>
                <a:gd name="T65" fmla="*/ 450 h 1472"/>
                <a:gd name="T66" fmla="*/ 302 w 1456"/>
                <a:gd name="T67" fmla="*/ 550 h 1472"/>
                <a:gd name="T68" fmla="*/ 273 w 1456"/>
                <a:gd name="T69" fmla="*/ 665 h 1472"/>
                <a:gd name="T70" fmla="*/ 271 w 1456"/>
                <a:gd name="T71" fmla="*/ 796 h 1472"/>
                <a:gd name="T72" fmla="*/ 301 w 1456"/>
                <a:gd name="T73" fmla="*/ 925 h 1472"/>
                <a:gd name="T74" fmla="*/ 363 w 1456"/>
                <a:gd name="T75" fmla="*/ 1034 h 1472"/>
                <a:gd name="T76" fmla="*/ 452 w 1456"/>
                <a:gd name="T77" fmla="*/ 1121 h 1472"/>
                <a:gd name="T78" fmla="*/ 538 w 1456"/>
                <a:gd name="T79" fmla="*/ 1172 h 1472"/>
                <a:gd name="T80" fmla="*/ 632 w 1456"/>
                <a:gd name="T81" fmla="*/ 1203 h 1472"/>
                <a:gd name="T82" fmla="*/ 733 w 1456"/>
                <a:gd name="T83" fmla="*/ 1213 h 1472"/>
                <a:gd name="T84" fmla="*/ 846 w 1456"/>
                <a:gd name="T85" fmla="*/ 1200 h 1472"/>
                <a:gd name="T86" fmla="*/ 948 w 1456"/>
                <a:gd name="T87" fmla="*/ 1160 h 1472"/>
                <a:gd name="T88" fmla="*/ 1039 w 1456"/>
                <a:gd name="T89" fmla="*/ 1094 h 1472"/>
                <a:gd name="T90" fmla="*/ 1114 w 1456"/>
                <a:gd name="T91" fmla="*/ 1004 h 1472"/>
                <a:gd name="T92" fmla="*/ 1164 w 1456"/>
                <a:gd name="T93" fmla="*/ 902 h 1472"/>
                <a:gd name="T94" fmla="*/ 1188 w 1456"/>
                <a:gd name="T95" fmla="*/ 787 h 1472"/>
                <a:gd name="T96" fmla="*/ 1185 w 1456"/>
                <a:gd name="T97" fmla="*/ 666 h 1472"/>
                <a:gd name="T98" fmla="*/ 1155 w 1456"/>
                <a:gd name="T99" fmla="*/ 553 h 1472"/>
                <a:gd name="T100" fmla="*/ 1100 w 1456"/>
                <a:gd name="T101" fmla="*/ 454 h 1472"/>
                <a:gd name="T102" fmla="*/ 1021 w 1456"/>
                <a:gd name="T103" fmla="*/ 368 h 1472"/>
                <a:gd name="T104" fmla="*/ 926 w 1456"/>
                <a:gd name="T105" fmla="*/ 305 h 1472"/>
                <a:gd name="T106" fmla="*/ 821 w 1456"/>
                <a:gd name="T107" fmla="*/ 270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6" h="1472">
                  <a:moveTo>
                    <a:pt x="731" y="0"/>
                  </a:moveTo>
                  <a:lnTo>
                    <a:pt x="768" y="1"/>
                  </a:lnTo>
                  <a:lnTo>
                    <a:pt x="804" y="3"/>
                  </a:lnTo>
                  <a:lnTo>
                    <a:pt x="839" y="7"/>
                  </a:lnTo>
                  <a:lnTo>
                    <a:pt x="874" y="13"/>
                  </a:lnTo>
                  <a:lnTo>
                    <a:pt x="908" y="21"/>
                  </a:lnTo>
                  <a:lnTo>
                    <a:pt x="943" y="30"/>
                  </a:lnTo>
                  <a:lnTo>
                    <a:pt x="976" y="41"/>
                  </a:lnTo>
                  <a:lnTo>
                    <a:pt x="1008" y="53"/>
                  </a:lnTo>
                  <a:lnTo>
                    <a:pt x="1039" y="68"/>
                  </a:lnTo>
                  <a:lnTo>
                    <a:pt x="1070" y="84"/>
                  </a:lnTo>
                  <a:lnTo>
                    <a:pt x="1100" y="101"/>
                  </a:lnTo>
                  <a:lnTo>
                    <a:pt x="1130" y="121"/>
                  </a:lnTo>
                  <a:lnTo>
                    <a:pt x="1160" y="142"/>
                  </a:lnTo>
                  <a:lnTo>
                    <a:pt x="1188" y="165"/>
                  </a:lnTo>
                  <a:lnTo>
                    <a:pt x="1215" y="189"/>
                  </a:lnTo>
                  <a:lnTo>
                    <a:pt x="1242" y="215"/>
                  </a:lnTo>
                  <a:lnTo>
                    <a:pt x="1268" y="242"/>
                  </a:lnTo>
                  <a:lnTo>
                    <a:pt x="1292" y="270"/>
                  </a:lnTo>
                  <a:lnTo>
                    <a:pt x="1315" y="299"/>
                  </a:lnTo>
                  <a:lnTo>
                    <a:pt x="1336" y="328"/>
                  </a:lnTo>
                  <a:lnTo>
                    <a:pt x="1355" y="360"/>
                  </a:lnTo>
                  <a:lnTo>
                    <a:pt x="1372" y="390"/>
                  </a:lnTo>
                  <a:lnTo>
                    <a:pt x="1389" y="422"/>
                  </a:lnTo>
                  <a:lnTo>
                    <a:pt x="1403" y="454"/>
                  </a:lnTo>
                  <a:lnTo>
                    <a:pt x="1416" y="487"/>
                  </a:lnTo>
                  <a:lnTo>
                    <a:pt x="1427" y="521"/>
                  </a:lnTo>
                  <a:lnTo>
                    <a:pt x="1436" y="556"/>
                  </a:lnTo>
                  <a:lnTo>
                    <a:pt x="1443" y="591"/>
                  </a:lnTo>
                  <a:lnTo>
                    <a:pt x="1449" y="628"/>
                  </a:lnTo>
                  <a:lnTo>
                    <a:pt x="1453" y="664"/>
                  </a:lnTo>
                  <a:lnTo>
                    <a:pt x="1456" y="702"/>
                  </a:lnTo>
                  <a:lnTo>
                    <a:pt x="1456" y="740"/>
                  </a:lnTo>
                  <a:lnTo>
                    <a:pt x="1456" y="778"/>
                  </a:lnTo>
                  <a:lnTo>
                    <a:pt x="1453" y="815"/>
                  </a:lnTo>
                  <a:lnTo>
                    <a:pt x="1449" y="852"/>
                  </a:lnTo>
                  <a:lnTo>
                    <a:pt x="1443" y="888"/>
                  </a:lnTo>
                  <a:lnTo>
                    <a:pt x="1436" y="923"/>
                  </a:lnTo>
                  <a:lnTo>
                    <a:pt x="1427" y="957"/>
                  </a:lnTo>
                  <a:lnTo>
                    <a:pt x="1416" y="990"/>
                  </a:lnTo>
                  <a:lnTo>
                    <a:pt x="1404" y="1023"/>
                  </a:lnTo>
                  <a:lnTo>
                    <a:pt x="1390" y="1055"/>
                  </a:lnTo>
                  <a:lnTo>
                    <a:pt x="1373" y="1086"/>
                  </a:lnTo>
                  <a:lnTo>
                    <a:pt x="1356" y="1118"/>
                  </a:lnTo>
                  <a:lnTo>
                    <a:pt x="1337" y="1148"/>
                  </a:lnTo>
                  <a:lnTo>
                    <a:pt x="1317" y="1177"/>
                  </a:lnTo>
                  <a:lnTo>
                    <a:pt x="1295" y="1205"/>
                  </a:lnTo>
                  <a:lnTo>
                    <a:pt x="1271" y="1232"/>
                  </a:lnTo>
                  <a:lnTo>
                    <a:pt x="1245" y="1259"/>
                  </a:lnTo>
                  <a:lnTo>
                    <a:pt x="1219" y="1285"/>
                  </a:lnTo>
                  <a:lnTo>
                    <a:pt x="1191" y="1309"/>
                  </a:lnTo>
                  <a:lnTo>
                    <a:pt x="1163" y="1331"/>
                  </a:lnTo>
                  <a:lnTo>
                    <a:pt x="1134" y="1353"/>
                  </a:lnTo>
                  <a:lnTo>
                    <a:pt x="1104" y="1372"/>
                  </a:lnTo>
                  <a:lnTo>
                    <a:pt x="1074" y="1389"/>
                  </a:lnTo>
                  <a:lnTo>
                    <a:pt x="1043" y="1405"/>
                  </a:lnTo>
                  <a:lnTo>
                    <a:pt x="1012" y="1419"/>
                  </a:lnTo>
                  <a:lnTo>
                    <a:pt x="979" y="1431"/>
                  </a:lnTo>
                  <a:lnTo>
                    <a:pt x="946" y="1442"/>
                  </a:lnTo>
                  <a:lnTo>
                    <a:pt x="912" y="1451"/>
                  </a:lnTo>
                  <a:lnTo>
                    <a:pt x="878" y="1458"/>
                  </a:lnTo>
                  <a:lnTo>
                    <a:pt x="842" y="1464"/>
                  </a:lnTo>
                  <a:lnTo>
                    <a:pt x="807" y="1468"/>
                  </a:lnTo>
                  <a:lnTo>
                    <a:pt x="770" y="1471"/>
                  </a:lnTo>
                  <a:lnTo>
                    <a:pt x="733" y="1472"/>
                  </a:lnTo>
                  <a:lnTo>
                    <a:pt x="693" y="1471"/>
                  </a:lnTo>
                  <a:lnTo>
                    <a:pt x="655" y="1468"/>
                  </a:lnTo>
                  <a:lnTo>
                    <a:pt x="618" y="1464"/>
                  </a:lnTo>
                  <a:lnTo>
                    <a:pt x="582" y="1458"/>
                  </a:lnTo>
                  <a:lnTo>
                    <a:pt x="546" y="1450"/>
                  </a:lnTo>
                  <a:lnTo>
                    <a:pt x="512" y="1441"/>
                  </a:lnTo>
                  <a:lnTo>
                    <a:pt x="477" y="1430"/>
                  </a:lnTo>
                  <a:lnTo>
                    <a:pt x="444" y="1417"/>
                  </a:lnTo>
                  <a:lnTo>
                    <a:pt x="412" y="1403"/>
                  </a:lnTo>
                  <a:lnTo>
                    <a:pt x="380" y="1387"/>
                  </a:lnTo>
                  <a:lnTo>
                    <a:pt x="350" y="1369"/>
                  </a:lnTo>
                  <a:lnTo>
                    <a:pt x="320" y="1349"/>
                  </a:lnTo>
                  <a:lnTo>
                    <a:pt x="290" y="1327"/>
                  </a:lnTo>
                  <a:lnTo>
                    <a:pt x="262" y="1304"/>
                  </a:lnTo>
                  <a:lnTo>
                    <a:pt x="235" y="1280"/>
                  </a:lnTo>
                  <a:lnTo>
                    <a:pt x="209" y="1253"/>
                  </a:lnTo>
                  <a:lnTo>
                    <a:pt x="183" y="1226"/>
                  </a:lnTo>
                  <a:lnTo>
                    <a:pt x="160" y="1198"/>
                  </a:lnTo>
                  <a:lnTo>
                    <a:pt x="138" y="1169"/>
                  </a:lnTo>
                  <a:lnTo>
                    <a:pt x="118" y="1140"/>
                  </a:lnTo>
                  <a:lnTo>
                    <a:pt x="99" y="1110"/>
                  </a:lnTo>
                  <a:lnTo>
                    <a:pt x="82" y="1078"/>
                  </a:lnTo>
                  <a:lnTo>
                    <a:pt x="65" y="1047"/>
                  </a:lnTo>
                  <a:lnTo>
                    <a:pt x="52" y="1015"/>
                  </a:lnTo>
                  <a:lnTo>
                    <a:pt x="39" y="982"/>
                  </a:lnTo>
                  <a:lnTo>
                    <a:pt x="29" y="949"/>
                  </a:lnTo>
                  <a:lnTo>
                    <a:pt x="20" y="915"/>
                  </a:lnTo>
                  <a:lnTo>
                    <a:pt x="13" y="881"/>
                  </a:lnTo>
                  <a:lnTo>
                    <a:pt x="7" y="846"/>
                  </a:lnTo>
                  <a:lnTo>
                    <a:pt x="3" y="809"/>
                  </a:lnTo>
                  <a:lnTo>
                    <a:pt x="0" y="772"/>
                  </a:lnTo>
                  <a:lnTo>
                    <a:pt x="0" y="735"/>
                  </a:lnTo>
                  <a:lnTo>
                    <a:pt x="0" y="711"/>
                  </a:lnTo>
                  <a:lnTo>
                    <a:pt x="1" y="686"/>
                  </a:lnTo>
                  <a:lnTo>
                    <a:pt x="3" y="661"/>
                  </a:lnTo>
                  <a:lnTo>
                    <a:pt x="6" y="637"/>
                  </a:lnTo>
                  <a:lnTo>
                    <a:pt x="9" y="613"/>
                  </a:lnTo>
                  <a:lnTo>
                    <a:pt x="13" y="589"/>
                  </a:lnTo>
                  <a:lnTo>
                    <a:pt x="18" y="565"/>
                  </a:lnTo>
                  <a:lnTo>
                    <a:pt x="24" y="542"/>
                  </a:lnTo>
                  <a:lnTo>
                    <a:pt x="30" y="519"/>
                  </a:lnTo>
                  <a:lnTo>
                    <a:pt x="37" y="497"/>
                  </a:lnTo>
                  <a:lnTo>
                    <a:pt x="45" y="474"/>
                  </a:lnTo>
                  <a:lnTo>
                    <a:pt x="54" y="452"/>
                  </a:lnTo>
                  <a:lnTo>
                    <a:pt x="64" y="430"/>
                  </a:lnTo>
                  <a:lnTo>
                    <a:pt x="75" y="409"/>
                  </a:lnTo>
                  <a:lnTo>
                    <a:pt x="86" y="387"/>
                  </a:lnTo>
                  <a:lnTo>
                    <a:pt x="97" y="366"/>
                  </a:lnTo>
                  <a:lnTo>
                    <a:pt x="110" y="344"/>
                  </a:lnTo>
                  <a:lnTo>
                    <a:pt x="123" y="324"/>
                  </a:lnTo>
                  <a:lnTo>
                    <a:pt x="136" y="305"/>
                  </a:lnTo>
                  <a:lnTo>
                    <a:pt x="150" y="285"/>
                  </a:lnTo>
                  <a:lnTo>
                    <a:pt x="165" y="267"/>
                  </a:lnTo>
                  <a:lnTo>
                    <a:pt x="180" y="249"/>
                  </a:lnTo>
                  <a:lnTo>
                    <a:pt x="196" y="232"/>
                  </a:lnTo>
                  <a:lnTo>
                    <a:pt x="212" y="215"/>
                  </a:lnTo>
                  <a:lnTo>
                    <a:pt x="229" y="198"/>
                  </a:lnTo>
                  <a:lnTo>
                    <a:pt x="247" y="182"/>
                  </a:lnTo>
                  <a:lnTo>
                    <a:pt x="265" y="167"/>
                  </a:lnTo>
                  <a:lnTo>
                    <a:pt x="283" y="152"/>
                  </a:lnTo>
                  <a:lnTo>
                    <a:pt x="304" y="138"/>
                  </a:lnTo>
                  <a:lnTo>
                    <a:pt x="323" y="125"/>
                  </a:lnTo>
                  <a:lnTo>
                    <a:pt x="344" y="112"/>
                  </a:lnTo>
                  <a:lnTo>
                    <a:pt x="365" y="98"/>
                  </a:lnTo>
                  <a:lnTo>
                    <a:pt x="386" y="86"/>
                  </a:lnTo>
                  <a:lnTo>
                    <a:pt x="407" y="75"/>
                  </a:lnTo>
                  <a:lnTo>
                    <a:pt x="429" y="65"/>
                  </a:lnTo>
                  <a:lnTo>
                    <a:pt x="451" y="55"/>
                  </a:lnTo>
                  <a:lnTo>
                    <a:pt x="473" y="46"/>
                  </a:lnTo>
                  <a:lnTo>
                    <a:pt x="495" y="38"/>
                  </a:lnTo>
                  <a:lnTo>
                    <a:pt x="519" y="31"/>
                  </a:lnTo>
                  <a:lnTo>
                    <a:pt x="541" y="24"/>
                  </a:lnTo>
                  <a:lnTo>
                    <a:pt x="564" y="19"/>
                  </a:lnTo>
                  <a:lnTo>
                    <a:pt x="587" y="14"/>
                  </a:lnTo>
                  <a:lnTo>
                    <a:pt x="611" y="9"/>
                  </a:lnTo>
                  <a:lnTo>
                    <a:pt x="634" y="6"/>
                  </a:lnTo>
                  <a:lnTo>
                    <a:pt x="658" y="3"/>
                  </a:lnTo>
                  <a:lnTo>
                    <a:pt x="682" y="1"/>
                  </a:lnTo>
                  <a:lnTo>
                    <a:pt x="706" y="0"/>
                  </a:lnTo>
                  <a:lnTo>
                    <a:pt x="731" y="0"/>
                  </a:lnTo>
                  <a:close/>
                  <a:moveTo>
                    <a:pt x="729" y="261"/>
                  </a:moveTo>
                  <a:lnTo>
                    <a:pt x="704" y="261"/>
                  </a:lnTo>
                  <a:lnTo>
                    <a:pt x="680" y="263"/>
                  </a:lnTo>
                  <a:lnTo>
                    <a:pt x="657" y="266"/>
                  </a:lnTo>
                  <a:lnTo>
                    <a:pt x="635" y="269"/>
                  </a:lnTo>
                  <a:lnTo>
                    <a:pt x="613" y="274"/>
                  </a:lnTo>
                  <a:lnTo>
                    <a:pt x="591" y="280"/>
                  </a:lnTo>
                  <a:lnTo>
                    <a:pt x="570" y="287"/>
                  </a:lnTo>
                  <a:lnTo>
                    <a:pt x="549" y="295"/>
                  </a:lnTo>
                  <a:lnTo>
                    <a:pt x="529" y="303"/>
                  </a:lnTo>
                  <a:lnTo>
                    <a:pt x="510" y="313"/>
                  </a:lnTo>
                  <a:lnTo>
                    <a:pt x="490" y="325"/>
                  </a:lnTo>
                  <a:lnTo>
                    <a:pt x="471" y="337"/>
                  </a:lnTo>
                  <a:lnTo>
                    <a:pt x="453" y="350"/>
                  </a:lnTo>
                  <a:lnTo>
                    <a:pt x="435" y="365"/>
                  </a:lnTo>
                  <a:lnTo>
                    <a:pt x="418" y="380"/>
                  </a:lnTo>
                  <a:lnTo>
                    <a:pt x="401" y="397"/>
                  </a:lnTo>
                  <a:lnTo>
                    <a:pt x="385" y="414"/>
                  </a:lnTo>
                  <a:lnTo>
                    <a:pt x="370" y="431"/>
                  </a:lnTo>
                  <a:lnTo>
                    <a:pt x="356" y="450"/>
                  </a:lnTo>
                  <a:lnTo>
                    <a:pt x="343" y="469"/>
                  </a:lnTo>
                  <a:lnTo>
                    <a:pt x="332" y="488"/>
                  </a:lnTo>
                  <a:lnTo>
                    <a:pt x="321" y="508"/>
                  </a:lnTo>
                  <a:lnTo>
                    <a:pt x="311" y="528"/>
                  </a:lnTo>
                  <a:lnTo>
                    <a:pt x="302" y="550"/>
                  </a:lnTo>
                  <a:lnTo>
                    <a:pt x="294" y="571"/>
                  </a:lnTo>
                  <a:lnTo>
                    <a:pt x="287" y="594"/>
                  </a:lnTo>
                  <a:lnTo>
                    <a:pt x="281" y="617"/>
                  </a:lnTo>
                  <a:lnTo>
                    <a:pt x="276" y="641"/>
                  </a:lnTo>
                  <a:lnTo>
                    <a:pt x="273" y="665"/>
                  </a:lnTo>
                  <a:lnTo>
                    <a:pt x="270" y="689"/>
                  </a:lnTo>
                  <a:lnTo>
                    <a:pt x="269" y="714"/>
                  </a:lnTo>
                  <a:lnTo>
                    <a:pt x="268" y="740"/>
                  </a:lnTo>
                  <a:lnTo>
                    <a:pt x="269" y="769"/>
                  </a:lnTo>
                  <a:lnTo>
                    <a:pt x="271" y="796"/>
                  </a:lnTo>
                  <a:lnTo>
                    <a:pt x="274" y="823"/>
                  </a:lnTo>
                  <a:lnTo>
                    <a:pt x="278" y="851"/>
                  </a:lnTo>
                  <a:lnTo>
                    <a:pt x="284" y="876"/>
                  </a:lnTo>
                  <a:lnTo>
                    <a:pt x="292" y="901"/>
                  </a:lnTo>
                  <a:lnTo>
                    <a:pt x="301" y="925"/>
                  </a:lnTo>
                  <a:lnTo>
                    <a:pt x="311" y="948"/>
                  </a:lnTo>
                  <a:lnTo>
                    <a:pt x="322" y="971"/>
                  </a:lnTo>
                  <a:lnTo>
                    <a:pt x="334" y="993"/>
                  </a:lnTo>
                  <a:lnTo>
                    <a:pt x="348" y="1014"/>
                  </a:lnTo>
                  <a:lnTo>
                    <a:pt x="363" y="1034"/>
                  </a:lnTo>
                  <a:lnTo>
                    <a:pt x="379" y="1053"/>
                  </a:lnTo>
                  <a:lnTo>
                    <a:pt x="396" y="1072"/>
                  </a:lnTo>
                  <a:lnTo>
                    <a:pt x="415" y="1091"/>
                  </a:lnTo>
                  <a:lnTo>
                    <a:pt x="435" y="1108"/>
                  </a:lnTo>
                  <a:lnTo>
                    <a:pt x="452" y="1121"/>
                  </a:lnTo>
                  <a:lnTo>
                    <a:pt x="468" y="1133"/>
                  </a:lnTo>
                  <a:lnTo>
                    <a:pt x="485" y="1144"/>
                  </a:lnTo>
                  <a:lnTo>
                    <a:pt x="502" y="1154"/>
                  </a:lnTo>
                  <a:lnTo>
                    <a:pt x="521" y="1164"/>
                  </a:lnTo>
                  <a:lnTo>
                    <a:pt x="538" y="1172"/>
                  </a:lnTo>
                  <a:lnTo>
                    <a:pt x="556" y="1180"/>
                  </a:lnTo>
                  <a:lnTo>
                    <a:pt x="575" y="1187"/>
                  </a:lnTo>
                  <a:lnTo>
                    <a:pt x="593" y="1193"/>
                  </a:lnTo>
                  <a:lnTo>
                    <a:pt x="612" y="1199"/>
                  </a:lnTo>
                  <a:lnTo>
                    <a:pt x="632" y="1203"/>
                  </a:lnTo>
                  <a:lnTo>
                    <a:pt x="651" y="1207"/>
                  </a:lnTo>
                  <a:lnTo>
                    <a:pt x="671" y="1210"/>
                  </a:lnTo>
                  <a:lnTo>
                    <a:pt x="691" y="1212"/>
                  </a:lnTo>
                  <a:lnTo>
                    <a:pt x="712" y="1213"/>
                  </a:lnTo>
                  <a:lnTo>
                    <a:pt x="733" y="1213"/>
                  </a:lnTo>
                  <a:lnTo>
                    <a:pt x="757" y="1213"/>
                  </a:lnTo>
                  <a:lnTo>
                    <a:pt x="780" y="1211"/>
                  </a:lnTo>
                  <a:lnTo>
                    <a:pt x="802" y="1209"/>
                  </a:lnTo>
                  <a:lnTo>
                    <a:pt x="824" y="1205"/>
                  </a:lnTo>
                  <a:lnTo>
                    <a:pt x="846" y="1200"/>
                  </a:lnTo>
                  <a:lnTo>
                    <a:pt x="867" y="1194"/>
                  </a:lnTo>
                  <a:lnTo>
                    <a:pt x="888" y="1187"/>
                  </a:lnTo>
                  <a:lnTo>
                    <a:pt x="908" y="1179"/>
                  </a:lnTo>
                  <a:lnTo>
                    <a:pt x="928" y="1170"/>
                  </a:lnTo>
                  <a:lnTo>
                    <a:pt x="948" y="1160"/>
                  </a:lnTo>
                  <a:lnTo>
                    <a:pt x="967" y="1149"/>
                  </a:lnTo>
                  <a:lnTo>
                    <a:pt x="986" y="1137"/>
                  </a:lnTo>
                  <a:lnTo>
                    <a:pt x="1004" y="1124"/>
                  </a:lnTo>
                  <a:lnTo>
                    <a:pt x="1022" y="1109"/>
                  </a:lnTo>
                  <a:lnTo>
                    <a:pt x="1039" y="1094"/>
                  </a:lnTo>
                  <a:lnTo>
                    <a:pt x="1056" y="1076"/>
                  </a:lnTo>
                  <a:lnTo>
                    <a:pt x="1072" y="1059"/>
                  </a:lnTo>
                  <a:lnTo>
                    <a:pt x="1087" y="1041"/>
                  </a:lnTo>
                  <a:lnTo>
                    <a:pt x="1101" y="1023"/>
                  </a:lnTo>
                  <a:lnTo>
                    <a:pt x="1114" y="1004"/>
                  </a:lnTo>
                  <a:lnTo>
                    <a:pt x="1126" y="984"/>
                  </a:lnTo>
                  <a:lnTo>
                    <a:pt x="1137" y="965"/>
                  </a:lnTo>
                  <a:lnTo>
                    <a:pt x="1147" y="944"/>
                  </a:lnTo>
                  <a:lnTo>
                    <a:pt x="1156" y="924"/>
                  </a:lnTo>
                  <a:lnTo>
                    <a:pt x="1164" y="902"/>
                  </a:lnTo>
                  <a:lnTo>
                    <a:pt x="1171" y="880"/>
                  </a:lnTo>
                  <a:lnTo>
                    <a:pt x="1177" y="858"/>
                  </a:lnTo>
                  <a:lnTo>
                    <a:pt x="1182" y="834"/>
                  </a:lnTo>
                  <a:lnTo>
                    <a:pt x="1185" y="811"/>
                  </a:lnTo>
                  <a:lnTo>
                    <a:pt x="1188" y="787"/>
                  </a:lnTo>
                  <a:lnTo>
                    <a:pt x="1189" y="763"/>
                  </a:lnTo>
                  <a:lnTo>
                    <a:pt x="1190" y="738"/>
                  </a:lnTo>
                  <a:lnTo>
                    <a:pt x="1189" y="714"/>
                  </a:lnTo>
                  <a:lnTo>
                    <a:pt x="1188" y="689"/>
                  </a:lnTo>
                  <a:lnTo>
                    <a:pt x="1185" y="666"/>
                  </a:lnTo>
                  <a:lnTo>
                    <a:pt x="1182" y="642"/>
                  </a:lnTo>
                  <a:lnTo>
                    <a:pt x="1177" y="620"/>
                  </a:lnTo>
                  <a:lnTo>
                    <a:pt x="1171" y="596"/>
                  </a:lnTo>
                  <a:lnTo>
                    <a:pt x="1164" y="575"/>
                  </a:lnTo>
                  <a:lnTo>
                    <a:pt x="1155" y="553"/>
                  </a:lnTo>
                  <a:lnTo>
                    <a:pt x="1146" y="532"/>
                  </a:lnTo>
                  <a:lnTo>
                    <a:pt x="1137" y="512"/>
                  </a:lnTo>
                  <a:lnTo>
                    <a:pt x="1125" y="492"/>
                  </a:lnTo>
                  <a:lnTo>
                    <a:pt x="1114" y="473"/>
                  </a:lnTo>
                  <a:lnTo>
                    <a:pt x="1100" y="454"/>
                  </a:lnTo>
                  <a:lnTo>
                    <a:pt x="1086" y="435"/>
                  </a:lnTo>
                  <a:lnTo>
                    <a:pt x="1071" y="417"/>
                  </a:lnTo>
                  <a:lnTo>
                    <a:pt x="1055" y="400"/>
                  </a:lnTo>
                  <a:lnTo>
                    <a:pt x="1038" y="383"/>
                  </a:lnTo>
                  <a:lnTo>
                    <a:pt x="1021" y="368"/>
                  </a:lnTo>
                  <a:lnTo>
                    <a:pt x="1003" y="352"/>
                  </a:lnTo>
                  <a:lnTo>
                    <a:pt x="984" y="338"/>
                  </a:lnTo>
                  <a:lnTo>
                    <a:pt x="966" y="326"/>
                  </a:lnTo>
                  <a:lnTo>
                    <a:pt x="946" y="315"/>
                  </a:lnTo>
                  <a:lnTo>
                    <a:pt x="926" y="305"/>
                  </a:lnTo>
                  <a:lnTo>
                    <a:pt x="906" y="295"/>
                  </a:lnTo>
                  <a:lnTo>
                    <a:pt x="885" y="287"/>
                  </a:lnTo>
                  <a:lnTo>
                    <a:pt x="864" y="280"/>
                  </a:lnTo>
                  <a:lnTo>
                    <a:pt x="843" y="274"/>
                  </a:lnTo>
                  <a:lnTo>
                    <a:pt x="821" y="270"/>
                  </a:lnTo>
                  <a:lnTo>
                    <a:pt x="798" y="266"/>
                  </a:lnTo>
                  <a:lnTo>
                    <a:pt x="776" y="263"/>
                  </a:lnTo>
                  <a:lnTo>
                    <a:pt x="752" y="261"/>
                  </a:lnTo>
                  <a:lnTo>
                    <a:pt x="729"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4" name="Freeform 107"/>
            <p:cNvSpPr>
              <a:spLocks noEditPoints="1"/>
            </p:cNvSpPr>
            <p:nvPr/>
          </p:nvSpPr>
          <p:spPr bwMode="auto">
            <a:xfrm>
              <a:off x="1228725" y="6284913"/>
              <a:ext cx="74612" cy="123825"/>
            </a:xfrm>
            <a:custGeom>
              <a:avLst/>
              <a:gdLst>
                <a:gd name="T0" fmla="*/ 339 w 834"/>
                <a:gd name="T1" fmla="*/ 0 h 1402"/>
                <a:gd name="T2" fmla="*/ 481 w 834"/>
                <a:gd name="T3" fmla="*/ 10 h 1402"/>
                <a:gd name="T4" fmla="*/ 572 w 834"/>
                <a:gd name="T5" fmla="*/ 28 h 1402"/>
                <a:gd name="T6" fmla="*/ 615 w 834"/>
                <a:gd name="T7" fmla="*/ 42 h 1402"/>
                <a:gd name="T8" fmla="*/ 674 w 834"/>
                <a:gd name="T9" fmla="*/ 74 h 1402"/>
                <a:gd name="T10" fmla="*/ 705 w 834"/>
                <a:gd name="T11" fmla="*/ 98 h 1402"/>
                <a:gd name="T12" fmla="*/ 735 w 834"/>
                <a:gd name="T13" fmla="*/ 126 h 1402"/>
                <a:gd name="T14" fmla="*/ 760 w 834"/>
                <a:gd name="T15" fmla="*/ 157 h 1402"/>
                <a:gd name="T16" fmla="*/ 782 w 834"/>
                <a:gd name="T17" fmla="*/ 192 h 1402"/>
                <a:gd name="T18" fmla="*/ 801 w 834"/>
                <a:gd name="T19" fmla="*/ 229 h 1402"/>
                <a:gd name="T20" fmla="*/ 815 w 834"/>
                <a:gd name="T21" fmla="*/ 270 h 1402"/>
                <a:gd name="T22" fmla="*/ 830 w 834"/>
                <a:gd name="T23" fmla="*/ 343 h 1402"/>
                <a:gd name="T24" fmla="*/ 833 w 834"/>
                <a:gd name="T25" fmla="*/ 425 h 1402"/>
                <a:gd name="T26" fmla="*/ 829 w 834"/>
                <a:gd name="T27" fmla="*/ 477 h 1402"/>
                <a:gd name="T28" fmla="*/ 819 w 834"/>
                <a:gd name="T29" fmla="*/ 525 h 1402"/>
                <a:gd name="T30" fmla="*/ 804 w 834"/>
                <a:gd name="T31" fmla="*/ 571 h 1402"/>
                <a:gd name="T32" fmla="*/ 783 w 834"/>
                <a:gd name="T33" fmla="*/ 613 h 1402"/>
                <a:gd name="T34" fmla="*/ 757 w 834"/>
                <a:gd name="T35" fmla="*/ 651 h 1402"/>
                <a:gd name="T36" fmla="*/ 727 w 834"/>
                <a:gd name="T37" fmla="*/ 685 h 1402"/>
                <a:gd name="T38" fmla="*/ 691 w 834"/>
                <a:gd name="T39" fmla="*/ 715 h 1402"/>
                <a:gd name="T40" fmla="*/ 653 w 834"/>
                <a:gd name="T41" fmla="*/ 741 h 1402"/>
                <a:gd name="T42" fmla="*/ 611 w 834"/>
                <a:gd name="T43" fmla="*/ 763 h 1402"/>
                <a:gd name="T44" fmla="*/ 565 w 834"/>
                <a:gd name="T45" fmla="*/ 781 h 1402"/>
                <a:gd name="T46" fmla="*/ 503 w 834"/>
                <a:gd name="T47" fmla="*/ 795 h 1402"/>
                <a:gd name="T48" fmla="*/ 403 w 834"/>
                <a:gd name="T49" fmla="*/ 804 h 1402"/>
                <a:gd name="T50" fmla="*/ 267 w 834"/>
                <a:gd name="T51" fmla="*/ 808 h 1402"/>
                <a:gd name="T52" fmla="*/ 0 w 834"/>
                <a:gd name="T53" fmla="*/ 0 h 1402"/>
                <a:gd name="T54" fmla="*/ 376 w 834"/>
                <a:gd name="T55" fmla="*/ 547 h 1402"/>
                <a:gd name="T56" fmla="*/ 437 w 834"/>
                <a:gd name="T57" fmla="*/ 544 h 1402"/>
                <a:gd name="T58" fmla="*/ 480 w 834"/>
                <a:gd name="T59" fmla="*/ 537 h 1402"/>
                <a:gd name="T60" fmla="*/ 510 w 834"/>
                <a:gd name="T61" fmla="*/ 525 h 1402"/>
                <a:gd name="T62" fmla="*/ 534 w 834"/>
                <a:gd name="T63" fmla="*/ 508 h 1402"/>
                <a:gd name="T64" fmla="*/ 553 w 834"/>
                <a:gd name="T65" fmla="*/ 486 h 1402"/>
                <a:gd name="T66" fmla="*/ 567 w 834"/>
                <a:gd name="T67" fmla="*/ 460 h 1402"/>
                <a:gd name="T68" fmla="*/ 574 w 834"/>
                <a:gd name="T69" fmla="*/ 429 h 1402"/>
                <a:gd name="T70" fmla="*/ 575 w 834"/>
                <a:gd name="T71" fmla="*/ 397 h 1402"/>
                <a:gd name="T72" fmla="*/ 572 w 834"/>
                <a:gd name="T73" fmla="*/ 369 h 1402"/>
                <a:gd name="T74" fmla="*/ 564 w 834"/>
                <a:gd name="T75" fmla="*/ 345 h 1402"/>
                <a:gd name="T76" fmla="*/ 551 w 834"/>
                <a:gd name="T77" fmla="*/ 323 h 1402"/>
                <a:gd name="T78" fmla="*/ 534 w 834"/>
                <a:gd name="T79" fmla="*/ 304 h 1402"/>
                <a:gd name="T80" fmla="*/ 513 w 834"/>
                <a:gd name="T81" fmla="*/ 288 h 1402"/>
                <a:gd name="T82" fmla="*/ 467 w 834"/>
                <a:gd name="T83" fmla="*/ 272 h 1402"/>
                <a:gd name="T84" fmla="*/ 400 w 834"/>
                <a:gd name="T85" fmla="*/ 263 h 1402"/>
                <a:gd name="T86" fmla="*/ 267 w 834"/>
                <a:gd name="T87" fmla="*/ 261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34" h="1402">
                  <a:moveTo>
                    <a:pt x="0" y="0"/>
                  </a:moveTo>
                  <a:lnTo>
                    <a:pt x="283" y="0"/>
                  </a:lnTo>
                  <a:lnTo>
                    <a:pt x="339" y="0"/>
                  </a:lnTo>
                  <a:lnTo>
                    <a:pt x="390" y="2"/>
                  </a:lnTo>
                  <a:lnTo>
                    <a:pt x="438" y="6"/>
                  </a:lnTo>
                  <a:lnTo>
                    <a:pt x="481" y="10"/>
                  </a:lnTo>
                  <a:lnTo>
                    <a:pt x="521" y="16"/>
                  </a:lnTo>
                  <a:lnTo>
                    <a:pt x="556" y="24"/>
                  </a:lnTo>
                  <a:lnTo>
                    <a:pt x="572" y="28"/>
                  </a:lnTo>
                  <a:lnTo>
                    <a:pt x="588" y="32"/>
                  </a:lnTo>
                  <a:lnTo>
                    <a:pt x="602" y="37"/>
                  </a:lnTo>
                  <a:lnTo>
                    <a:pt x="615" y="42"/>
                  </a:lnTo>
                  <a:lnTo>
                    <a:pt x="639" y="54"/>
                  </a:lnTo>
                  <a:lnTo>
                    <a:pt x="663" y="67"/>
                  </a:lnTo>
                  <a:lnTo>
                    <a:pt x="674" y="74"/>
                  </a:lnTo>
                  <a:lnTo>
                    <a:pt x="685" y="82"/>
                  </a:lnTo>
                  <a:lnTo>
                    <a:pt x="695" y="90"/>
                  </a:lnTo>
                  <a:lnTo>
                    <a:pt x="705" y="98"/>
                  </a:lnTo>
                  <a:lnTo>
                    <a:pt x="715" y="107"/>
                  </a:lnTo>
                  <a:lnTo>
                    <a:pt x="726" y="116"/>
                  </a:lnTo>
                  <a:lnTo>
                    <a:pt x="735" y="126"/>
                  </a:lnTo>
                  <a:lnTo>
                    <a:pt x="744" y="136"/>
                  </a:lnTo>
                  <a:lnTo>
                    <a:pt x="752" y="146"/>
                  </a:lnTo>
                  <a:lnTo>
                    <a:pt x="760" y="157"/>
                  </a:lnTo>
                  <a:lnTo>
                    <a:pt x="768" y="168"/>
                  </a:lnTo>
                  <a:lnTo>
                    <a:pt x="775" y="180"/>
                  </a:lnTo>
                  <a:lnTo>
                    <a:pt x="782" y="192"/>
                  </a:lnTo>
                  <a:lnTo>
                    <a:pt x="789" y="204"/>
                  </a:lnTo>
                  <a:lnTo>
                    <a:pt x="795" y="217"/>
                  </a:lnTo>
                  <a:lnTo>
                    <a:pt x="801" y="229"/>
                  </a:lnTo>
                  <a:lnTo>
                    <a:pt x="806" y="243"/>
                  </a:lnTo>
                  <a:lnTo>
                    <a:pt x="811" y="256"/>
                  </a:lnTo>
                  <a:lnTo>
                    <a:pt x="815" y="270"/>
                  </a:lnTo>
                  <a:lnTo>
                    <a:pt x="819" y="284"/>
                  </a:lnTo>
                  <a:lnTo>
                    <a:pt x="826" y="312"/>
                  </a:lnTo>
                  <a:lnTo>
                    <a:pt x="830" y="343"/>
                  </a:lnTo>
                  <a:lnTo>
                    <a:pt x="833" y="375"/>
                  </a:lnTo>
                  <a:lnTo>
                    <a:pt x="834" y="407"/>
                  </a:lnTo>
                  <a:lnTo>
                    <a:pt x="833" y="425"/>
                  </a:lnTo>
                  <a:lnTo>
                    <a:pt x="833" y="443"/>
                  </a:lnTo>
                  <a:lnTo>
                    <a:pt x="831" y="460"/>
                  </a:lnTo>
                  <a:lnTo>
                    <a:pt x="829" y="477"/>
                  </a:lnTo>
                  <a:lnTo>
                    <a:pt x="826" y="494"/>
                  </a:lnTo>
                  <a:lnTo>
                    <a:pt x="823" y="510"/>
                  </a:lnTo>
                  <a:lnTo>
                    <a:pt x="819" y="525"/>
                  </a:lnTo>
                  <a:lnTo>
                    <a:pt x="815" y="541"/>
                  </a:lnTo>
                  <a:lnTo>
                    <a:pt x="809" y="556"/>
                  </a:lnTo>
                  <a:lnTo>
                    <a:pt x="804" y="571"/>
                  </a:lnTo>
                  <a:lnTo>
                    <a:pt x="798" y="586"/>
                  </a:lnTo>
                  <a:lnTo>
                    <a:pt x="791" y="599"/>
                  </a:lnTo>
                  <a:lnTo>
                    <a:pt x="783" y="613"/>
                  </a:lnTo>
                  <a:lnTo>
                    <a:pt x="775" y="626"/>
                  </a:lnTo>
                  <a:lnTo>
                    <a:pt x="767" y="639"/>
                  </a:lnTo>
                  <a:lnTo>
                    <a:pt x="757" y="651"/>
                  </a:lnTo>
                  <a:lnTo>
                    <a:pt x="748" y="663"/>
                  </a:lnTo>
                  <a:lnTo>
                    <a:pt x="737" y="674"/>
                  </a:lnTo>
                  <a:lnTo>
                    <a:pt x="727" y="685"/>
                  </a:lnTo>
                  <a:lnTo>
                    <a:pt x="715" y="696"/>
                  </a:lnTo>
                  <a:lnTo>
                    <a:pt x="703" y="706"/>
                  </a:lnTo>
                  <a:lnTo>
                    <a:pt x="691" y="715"/>
                  </a:lnTo>
                  <a:lnTo>
                    <a:pt x="679" y="724"/>
                  </a:lnTo>
                  <a:lnTo>
                    <a:pt x="666" y="733"/>
                  </a:lnTo>
                  <a:lnTo>
                    <a:pt x="653" y="741"/>
                  </a:lnTo>
                  <a:lnTo>
                    <a:pt x="639" y="749"/>
                  </a:lnTo>
                  <a:lnTo>
                    <a:pt x="625" y="756"/>
                  </a:lnTo>
                  <a:lnTo>
                    <a:pt x="611" y="763"/>
                  </a:lnTo>
                  <a:lnTo>
                    <a:pt x="596" y="769"/>
                  </a:lnTo>
                  <a:lnTo>
                    <a:pt x="581" y="775"/>
                  </a:lnTo>
                  <a:lnTo>
                    <a:pt x="565" y="781"/>
                  </a:lnTo>
                  <a:lnTo>
                    <a:pt x="549" y="786"/>
                  </a:lnTo>
                  <a:lnTo>
                    <a:pt x="528" y="791"/>
                  </a:lnTo>
                  <a:lnTo>
                    <a:pt x="503" y="795"/>
                  </a:lnTo>
                  <a:lnTo>
                    <a:pt x="473" y="799"/>
                  </a:lnTo>
                  <a:lnTo>
                    <a:pt x="440" y="802"/>
                  </a:lnTo>
                  <a:lnTo>
                    <a:pt x="403" y="804"/>
                  </a:lnTo>
                  <a:lnTo>
                    <a:pt x="362" y="806"/>
                  </a:lnTo>
                  <a:lnTo>
                    <a:pt x="317" y="807"/>
                  </a:lnTo>
                  <a:lnTo>
                    <a:pt x="267" y="808"/>
                  </a:lnTo>
                  <a:lnTo>
                    <a:pt x="267" y="1402"/>
                  </a:lnTo>
                  <a:lnTo>
                    <a:pt x="0" y="1402"/>
                  </a:lnTo>
                  <a:lnTo>
                    <a:pt x="0" y="0"/>
                  </a:lnTo>
                  <a:close/>
                  <a:moveTo>
                    <a:pt x="267" y="547"/>
                  </a:moveTo>
                  <a:lnTo>
                    <a:pt x="352" y="547"/>
                  </a:lnTo>
                  <a:lnTo>
                    <a:pt x="376" y="547"/>
                  </a:lnTo>
                  <a:lnTo>
                    <a:pt x="398" y="547"/>
                  </a:lnTo>
                  <a:lnTo>
                    <a:pt x="419" y="546"/>
                  </a:lnTo>
                  <a:lnTo>
                    <a:pt x="437" y="544"/>
                  </a:lnTo>
                  <a:lnTo>
                    <a:pt x="453" y="542"/>
                  </a:lnTo>
                  <a:lnTo>
                    <a:pt x="468" y="539"/>
                  </a:lnTo>
                  <a:lnTo>
                    <a:pt x="480" y="537"/>
                  </a:lnTo>
                  <a:lnTo>
                    <a:pt x="491" y="533"/>
                  </a:lnTo>
                  <a:lnTo>
                    <a:pt x="500" y="529"/>
                  </a:lnTo>
                  <a:lnTo>
                    <a:pt x="510" y="525"/>
                  </a:lnTo>
                  <a:lnTo>
                    <a:pt x="519" y="520"/>
                  </a:lnTo>
                  <a:lnTo>
                    <a:pt x="527" y="514"/>
                  </a:lnTo>
                  <a:lnTo>
                    <a:pt x="534" y="508"/>
                  </a:lnTo>
                  <a:lnTo>
                    <a:pt x="541" y="501"/>
                  </a:lnTo>
                  <a:lnTo>
                    <a:pt x="547" y="494"/>
                  </a:lnTo>
                  <a:lnTo>
                    <a:pt x="553" y="486"/>
                  </a:lnTo>
                  <a:lnTo>
                    <a:pt x="558" y="478"/>
                  </a:lnTo>
                  <a:lnTo>
                    <a:pt x="563" y="469"/>
                  </a:lnTo>
                  <a:lnTo>
                    <a:pt x="567" y="460"/>
                  </a:lnTo>
                  <a:lnTo>
                    <a:pt x="570" y="450"/>
                  </a:lnTo>
                  <a:lnTo>
                    <a:pt x="572" y="440"/>
                  </a:lnTo>
                  <a:lnTo>
                    <a:pt x="574" y="429"/>
                  </a:lnTo>
                  <a:lnTo>
                    <a:pt x="575" y="418"/>
                  </a:lnTo>
                  <a:lnTo>
                    <a:pt x="576" y="407"/>
                  </a:lnTo>
                  <a:lnTo>
                    <a:pt x="575" y="397"/>
                  </a:lnTo>
                  <a:lnTo>
                    <a:pt x="575" y="387"/>
                  </a:lnTo>
                  <a:lnTo>
                    <a:pt x="573" y="378"/>
                  </a:lnTo>
                  <a:lnTo>
                    <a:pt x="572" y="369"/>
                  </a:lnTo>
                  <a:lnTo>
                    <a:pt x="569" y="361"/>
                  </a:lnTo>
                  <a:lnTo>
                    <a:pt x="567" y="353"/>
                  </a:lnTo>
                  <a:lnTo>
                    <a:pt x="564" y="345"/>
                  </a:lnTo>
                  <a:lnTo>
                    <a:pt x="560" y="337"/>
                  </a:lnTo>
                  <a:lnTo>
                    <a:pt x="556" y="330"/>
                  </a:lnTo>
                  <a:lnTo>
                    <a:pt x="551" y="323"/>
                  </a:lnTo>
                  <a:lnTo>
                    <a:pt x="546" y="316"/>
                  </a:lnTo>
                  <a:lnTo>
                    <a:pt x="540" y="310"/>
                  </a:lnTo>
                  <a:lnTo>
                    <a:pt x="534" y="304"/>
                  </a:lnTo>
                  <a:lnTo>
                    <a:pt x="528" y="298"/>
                  </a:lnTo>
                  <a:lnTo>
                    <a:pt x="521" y="293"/>
                  </a:lnTo>
                  <a:lnTo>
                    <a:pt x="513" y="288"/>
                  </a:lnTo>
                  <a:lnTo>
                    <a:pt x="499" y="282"/>
                  </a:lnTo>
                  <a:lnTo>
                    <a:pt x="484" y="276"/>
                  </a:lnTo>
                  <a:lnTo>
                    <a:pt x="467" y="272"/>
                  </a:lnTo>
                  <a:lnTo>
                    <a:pt x="447" y="268"/>
                  </a:lnTo>
                  <a:lnTo>
                    <a:pt x="425" y="265"/>
                  </a:lnTo>
                  <a:lnTo>
                    <a:pt x="400" y="263"/>
                  </a:lnTo>
                  <a:lnTo>
                    <a:pt x="373" y="261"/>
                  </a:lnTo>
                  <a:lnTo>
                    <a:pt x="343" y="261"/>
                  </a:lnTo>
                  <a:lnTo>
                    <a:pt x="267" y="261"/>
                  </a:lnTo>
                  <a:lnTo>
                    <a:pt x="267" y="5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5" name="Freeform 108"/>
            <p:cNvSpPr>
              <a:spLocks noEditPoints="1"/>
            </p:cNvSpPr>
            <p:nvPr/>
          </p:nvSpPr>
          <p:spPr bwMode="auto">
            <a:xfrm>
              <a:off x="508000" y="6464300"/>
              <a:ext cx="46037" cy="77788"/>
            </a:xfrm>
            <a:custGeom>
              <a:avLst/>
              <a:gdLst>
                <a:gd name="T0" fmla="*/ 178 w 526"/>
                <a:gd name="T1" fmla="*/ 0 h 885"/>
                <a:gd name="T2" fmla="*/ 246 w 526"/>
                <a:gd name="T3" fmla="*/ 1 h 885"/>
                <a:gd name="T4" fmla="*/ 303 w 526"/>
                <a:gd name="T5" fmla="*/ 6 h 885"/>
                <a:gd name="T6" fmla="*/ 350 w 526"/>
                <a:gd name="T7" fmla="*/ 15 h 885"/>
                <a:gd name="T8" fmla="*/ 387 w 526"/>
                <a:gd name="T9" fmla="*/ 27 h 885"/>
                <a:gd name="T10" fmla="*/ 417 w 526"/>
                <a:gd name="T11" fmla="*/ 42 h 885"/>
                <a:gd name="T12" fmla="*/ 445 w 526"/>
                <a:gd name="T13" fmla="*/ 61 h 885"/>
                <a:gd name="T14" fmla="*/ 469 w 526"/>
                <a:gd name="T15" fmla="*/ 85 h 885"/>
                <a:gd name="T16" fmla="*/ 489 w 526"/>
                <a:gd name="T17" fmla="*/ 113 h 885"/>
                <a:gd name="T18" fmla="*/ 505 w 526"/>
                <a:gd name="T19" fmla="*/ 144 h 885"/>
                <a:gd name="T20" fmla="*/ 517 w 526"/>
                <a:gd name="T21" fmla="*/ 178 h 885"/>
                <a:gd name="T22" fmla="*/ 524 w 526"/>
                <a:gd name="T23" fmla="*/ 216 h 885"/>
                <a:gd name="T24" fmla="*/ 526 w 526"/>
                <a:gd name="T25" fmla="*/ 257 h 885"/>
                <a:gd name="T26" fmla="*/ 523 w 526"/>
                <a:gd name="T27" fmla="*/ 301 h 885"/>
                <a:gd name="T28" fmla="*/ 514 w 526"/>
                <a:gd name="T29" fmla="*/ 341 h 885"/>
                <a:gd name="T30" fmla="*/ 499 w 526"/>
                <a:gd name="T31" fmla="*/ 378 h 885"/>
                <a:gd name="T32" fmla="*/ 478 w 526"/>
                <a:gd name="T33" fmla="*/ 410 h 885"/>
                <a:gd name="T34" fmla="*/ 451 w 526"/>
                <a:gd name="T35" fmla="*/ 439 h 885"/>
                <a:gd name="T36" fmla="*/ 420 w 526"/>
                <a:gd name="T37" fmla="*/ 462 h 885"/>
                <a:gd name="T38" fmla="*/ 385 w 526"/>
                <a:gd name="T39" fmla="*/ 481 h 885"/>
                <a:gd name="T40" fmla="*/ 346 w 526"/>
                <a:gd name="T41" fmla="*/ 496 h 885"/>
                <a:gd name="T42" fmla="*/ 316 w 526"/>
                <a:gd name="T43" fmla="*/ 502 h 885"/>
                <a:gd name="T44" fmla="*/ 277 w 526"/>
                <a:gd name="T45" fmla="*/ 507 h 885"/>
                <a:gd name="T46" fmla="*/ 228 w 526"/>
                <a:gd name="T47" fmla="*/ 509 h 885"/>
                <a:gd name="T48" fmla="*/ 168 w 526"/>
                <a:gd name="T49" fmla="*/ 510 h 885"/>
                <a:gd name="T50" fmla="*/ 0 w 526"/>
                <a:gd name="T51" fmla="*/ 885 h 885"/>
                <a:gd name="T52" fmla="*/ 168 w 526"/>
                <a:gd name="T53" fmla="*/ 346 h 885"/>
                <a:gd name="T54" fmla="*/ 251 w 526"/>
                <a:gd name="T55" fmla="*/ 345 h 885"/>
                <a:gd name="T56" fmla="*/ 286 w 526"/>
                <a:gd name="T57" fmla="*/ 342 h 885"/>
                <a:gd name="T58" fmla="*/ 303 w 526"/>
                <a:gd name="T59" fmla="*/ 339 h 885"/>
                <a:gd name="T60" fmla="*/ 321 w 526"/>
                <a:gd name="T61" fmla="*/ 331 h 885"/>
                <a:gd name="T62" fmla="*/ 341 w 526"/>
                <a:gd name="T63" fmla="*/ 316 h 885"/>
                <a:gd name="T64" fmla="*/ 352 w 526"/>
                <a:gd name="T65" fmla="*/ 302 h 885"/>
                <a:gd name="T66" fmla="*/ 357 w 526"/>
                <a:gd name="T67" fmla="*/ 290 h 885"/>
                <a:gd name="T68" fmla="*/ 361 w 526"/>
                <a:gd name="T69" fmla="*/ 271 h 885"/>
                <a:gd name="T70" fmla="*/ 362 w 526"/>
                <a:gd name="T71" fmla="*/ 244 h 885"/>
                <a:gd name="T72" fmla="*/ 357 w 526"/>
                <a:gd name="T73" fmla="*/ 221 h 885"/>
                <a:gd name="T74" fmla="*/ 347 w 526"/>
                <a:gd name="T75" fmla="*/ 203 h 885"/>
                <a:gd name="T76" fmla="*/ 332 w 526"/>
                <a:gd name="T77" fmla="*/ 188 h 885"/>
                <a:gd name="T78" fmla="*/ 315 w 526"/>
                <a:gd name="T79" fmla="*/ 177 h 885"/>
                <a:gd name="T80" fmla="*/ 294 w 526"/>
                <a:gd name="T81" fmla="*/ 171 h 885"/>
                <a:gd name="T82" fmla="*/ 268 w 526"/>
                <a:gd name="T83" fmla="*/ 167 h 885"/>
                <a:gd name="T84" fmla="*/ 235 w 526"/>
                <a:gd name="T85" fmla="*/ 164 h 885"/>
                <a:gd name="T86" fmla="*/ 168 w 526"/>
                <a:gd name="T87" fmla="*/ 1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6" h="885">
                  <a:moveTo>
                    <a:pt x="0" y="0"/>
                  </a:moveTo>
                  <a:lnTo>
                    <a:pt x="178" y="0"/>
                  </a:lnTo>
                  <a:lnTo>
                    <a:pt x="213" y="0"/>
                  </a:lnTo>
                  <a:lnTo>
                    <a:pt x="246" y="1"/>
                  </a:lnTo>
                  <a:lnTo>
                    <a:pt x="276" y="4"/>
                  </a:lnTo>
                  <a:lnTo>
                    <a:pt x="303" y="6"/>
                  </a:lnTo>
                  <a:lnTo>
                    <a:pt x="328" y="10"/>
                  </a:lnTo>
                  <a:lnTo>
                    <a:pt x="350" y="15"/>
                  </a:lnTo>
                  <a:lnTo>
                    <a:pt x="370" y="20"/>
                  </a:lnTo>
                  <a:lnTo>
                    <a:pt x="387" y="27"/>
                  </a:lnTo>
                  <a:lnTo>
                    <a:pt x="403" y="34"/>
                  </a:lnTo>
                  <a:lnTo>
                    <a:pt x="417" y="42"/>
                  </a:lnTo>
                  <a:lnTo>
                    <a:pt x="431" y="51"/>
                  </a:lnTo>
                  <a:lnTo>
                    <a:pt x="445" y="61"/>
                  </a:lnTo>
                  <a:lnTo>
                    <a:pt x="457" y="73"/>
                  </a:lnTo>
                  <a:lnTo>
                    <a:pt x="469" y="85"/>
                  </a:lnTo>
                  <a:lnTo>
                    <a:pt x="479" y="98"/>
                  </a:lnTo>
                  <a:lnTo>
                    <a:pt x="489" y="113"/>
                  </a:lnTo>
                  <a:lnTo>
                    <a:pt x="498" y="128"/>
                  </a:lnTo>
                  <a:lnTo>
                    <a:pt x="505" y="144"/>
                  </a:lnTo>
                  <a:lnTo>
                    <a:pt x="511" y="161"/>
                  </a:lnTo>
                  <a:lnTo>
                    <a:pt x="517" y="178"/>
                  </a:lnTo>
                  <a:lnTo>
                    <a:pt x="521" y="197"/>
                  </a:lnTo>
                  <a:lnTo>
                    <a:pt x="524" y="216"/>
                  </a:lnTo>
                  <a:lnTo>
                    <a:pt x="525" y="235"/>
                  </a:lnTo>
                  <a:lnTo>
                    <a:pt x="526" y="257"/>
                  </a:lnTo>
                  <a:lnTo>
                    <a:pt x="525" y="279"/>
                  </a:lnTo>
                  <a:lnTo>
                    <a:pt x="523" y="301"/>
                  </a:lnTo>
                  <a:lnTo>
                    <a:pt x="519" y="322"/>
                  </a:lnTo>
                  <a:lnTo>
                    <a:pt x="514" y="341"/>
                  </a:lnTo>
                  <a:lnTo>
                    <a:pt x="507" y="360"/>
                  </a:lnTo>
                  <a:lnTo>
                    <a:pt x="499" y="378"/>
                  </a:lnTo>
                  <a:lnTo>
                    <a:pt x="489" y="394"/>
                  </a:lnTo>
                  <a:lnTo>
                    <a:pt x="478" y="410"/>
                  </a:lnTo>
                  <a:lnTo>
                    <a:pt x="465" y="425"/>
                  </a:lnTo>
                  <a:lnTo>
                    <a:pt x="451" y="439"/>
                  </a:lnTo>
                  <a:lnTo>
                    <a:pt x="436" y="451"/>
                  </a:lnTo>
                  <a:lnTo>
                    <a:pt x="420" y="462"/>
                  </a:lnTo>
                  <a:lnTo>
                    <a:pt x="403" y="472"/>
                  </a:lnTo>
                  <a:lnTo>
                    <a:pt x="385" y="481"/>
                  </a:lnTo>
                  <a:lnTo>
                    <a:pt x="366" y="490"/>
                  </a:lnTo>
                  <a:lnTo>
                    <a:pt x="346" y="496"/>
                  </a:lnTo>
                  <a:lnTo>
                    <a:pt x="332" y="500"/>
                  </a:lnTo>
                  <a:lnTo>
                    <a:pt x="316" y="502"/>
                  </a:lnTo>
                  <a:lnTo>
                    <a:pt x="298" y="505"/>
                  </a:lnTo>
                  <a:lnTo>
                    <a:pt x="277" y="507"/>
                  </a:lnTo>
                  <a:lnTo>
                    <a:pt x="254" y="508"/>
                  </a:lnTo>
                  <a:lnTo>
                    <a:pt x="228" y="509"/>
                  </a:lnTo>
                  <a:lnTo>
                    <a:pt x="199" y="510"/>
                  </a:lnTo>
                  <a:lnTo>
                    <a:pt x="168" y="510"/>
                  </a:lnTo>
                  <a:lnTo>
                    <a:pt x="168" y="885"/>
                  </a:lnTo>
                  <a:lnTo>
                    <a:pt x="0" y="885"/>
                  </a:lnTo>
                  <a:lnTo>
                    <a:pt x="0" y="0"/>
                  </a:lnTo>
                  <a:close/>
                  <a:moveTo>
                    <a:pt x="168" y="346"/>
                  </a:moveTo>
                  <a:lnTo>
                    <a:pt x="222" y="346"/>
                  </a:lnTo>
                  <a:lnTo>
                    <a:pt x="251" y="345"/>
                  </a:lnTo>
                  <a:lnTo>
                    <a:pt x="275" y="343"/>
                  </a:lnTo>
                  <a:lnTo>
                    <a:pt x="286" y="342"/>
                  </a:lnTo>
                  <a:lnTo>
                    <a:pt x="295" y="340"/>
                  </a:lnTo>
                  <a:lnTo>
                    <a:pt x="303" y="339"/>
                  </a:lnTo>
                  <a:lnTo>
                    <a:pt x="310" y="337"/>
                  </a:lnTo>
                  <a:lnTo>
                    <a:pt x="321" y="331"/>
                  </a:lnTo>
                  <a:lnTo>
                    <a:pt x="332" y="325"/>
                  </a:lnTo>
                  <a:lnTo>
                    <a:pt x="341" y="316"/>
                  </a:lnTo>
                  <a:lnTo>
                    <a:pt x="348" y="307"/>
                  </a:lnTo>
                  <a:lnTo>
                    <a:pt x="352" y="302"/>
                  </a:lnTo>
                  <a:lnTo>
                    <a:pt x="354" y="296"/>
                  </a:lnTo>
                  <a:lnTo>
                    <a:pt x="357" y="290"/>
                  </a:lnTo>
                  <a:lnTo>
                    <a:pt x="359" y="284"/>
                  </a:lnTo>
                  <a:lnTo>
                    <a:pt x="361" y="271"/>
                  </a:lnTo>
                  <a:lnTo>
                    <a:pt x="362" y="257"/>
                  </a:lnTo>
                  <a:lnTo>
                    <a:pt x="362" y="244"/>
                  </a:lnTo>
                  <a:lnTo>
                    <a:pt x="360" y="232"/>
                  </a:lnTo>
                  <a:lnTo>
                    <a:pt x="357" y="221"/>
                  </a:lnTo>
                  <a:lnTo>
                    <a:pt x="352" y="212"/>
                  </a:lnTo>
                  <a:lnTo>
                    <a:pt x="347" y="203"/>
                  </a:lnTo>
                  <a:lnTo>
                    <a:pt x="340" y="195"/>
                  </a:lnTo>
                  <a:lnTo>
                    <a:pt x="332" y="188"/>
                  </a:lnTo>
                  <a:lnTo>
                    <a:pt x="323" y="181"/>
                  </a:lnTo>
                  <a:lnTo>
                    <a:pt x="315" y="177"/>
                  </a:lnTo>
                  <a:lnTo>
                    <a:pt x="305" y="174"/>
                  </a:lnTo>
                  <a:lnTo>
                    <a:pt x="294" y="171"/>
                  </a:lnTo>
                  <a:lnTo>
                    <a:pt x="282" y="168"/>
                  </a:lnTo>
                  <a:lnTo>
                    <a:pt x="268" y="167"/>
                  </a:lnTo>
                  <a:lnTo>
                    <a:pt x="252" y="165"/>
                  </a:lnTo>
                  <a:lnTo>
                    <a:pt x="235" y="164"/>
                  </a:lnTo>
                  <a:lnTo>
                    <a:pt x="215" y="164"/>
                  </a:lnTo>
                  <a:lnTo>
                    <a:pt x="168" y="164"/>
                  </a:lnTo>
                  <a:lnTo>
                    <a:pt x="168" y="3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6" name="Freeform 109"/>
            <p:cNvSpPr>
              <a:spLocks noEditPoints="1"/>
            </p:cNvSpPr>
            <p:nvPr/>
          </p:nvSpPr>
          <p:spPr bwMode="auto">
            <a:xfrm>
              <a:off x="603250" y="6464300"/>
              <a:ext cx="74612" cy="77788"/>
            </a:xfrm>
            <a:custGeom>
              <a:avLst/>
              <a:gdLst>
                <a:gd name="T0" fmla="*/ 341 w 853"/>
                <a:gd name="T1" fmla="*/ 0 h 885"/>
                <a:gd name="T2" fmla="*/ 513 w 853"/>
                <a:gd name="T3" fmla="*/ 0 h 885"/>
                <a:gd name="T4" fmla="*/ 853 w 853"/>
                <a:gd name="T5" fmla="*/ 885 h 885"/>
                <a:gd name="T6" fmla="*/ 678 w 853"/>
                <a:gd name="T7" fmla="*/ 885 h 885"/>
                <a:gd name="T8" fmla="*/ 608 w 853"/>
                <a:gd name="T9" fmla="*/ 702 h 885"/>
                <a:gd name="T10" fmla="*/ 248 w 853"/>
                <a:gd name="T11" fmla="*/ 702 h 885"/>
                <a:gd name="T12" fmla="*/ 175 w 853"/>
                <a:gd name="T13" fmla="*/ 885 h 885"/>
                <a:gd name="T14" fmla="*/ 0 w 853"/>
                <a:gd name="T15" fmla="*/ 885 h 885"/>
                <a:gd name="T16" fmla="*/ 341 w 853"/>
                <a:gd name="T17" fmla="*/ 0 h 885"/>
                <a:gd name="T18" fmla="*/ 428 w 853"/>
                <a:gd name="T19" fmla="*/ 234 h 885"/>
                <a:gd name="T20" fmla="*/ 310 w 853"/>
                <a:gd name="T21" fmla="*/ 538 h 885"/>
                <a:gd name="T22" fmla="*/ 545 w 853"/>
                <a:gd name="T23" fmla="*/ 538 h 885"/>
                <a:gd name="T24" fmla="*/ 428 w 853"/>
                <a:gd name="T25" fmla="*/ 23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3" h="885">
                  <a:moveTo>
                    <a:pt x="341" y="0"/>
                  </a:moveTo>
                  <a:lnTo>
                    <a:pt x="513" y="0"/>
                  </a:lnTo>
                  <a:lnTo>
                    <a:pt x="853" y="885"/>
                  </a:lnTo>
                  <a:lnTo>
                    <a:pt x="678" y="885"/>
                  </a:lnTo>
                  <a:lnTo>
                    <a:pt x="608" y="702"/>
                  </a:lnTo>
                  <a:lnTo>
                    <a:pt x="248" y="702"/>
                  </a:lnTo>
                  <a:lnTo>
                    <a:pt x="175" y="885"/>
                  </a:lnTo>
                  <a:lnTo>
                    <a:pt x="0" y="885"/>
                  </a:lnTo>
                  <a:lnTo>
                    <a:pt x="341" y="0"/>
                  </a:lnTo>
                  <a:close/>
                  <a:moveTo>
                    <a:pt x="428" y="234"/>
                  </a:moveTo>
                  <a:lnTo>
                    <a:pt x="310" y="538"/>
                  </a:lnTo>
                  <a:lnTo>
                    <a:pt x="545" y="538"/>
                  </a:lnTo>
                  <a:lnTo>
                    <a:pt x="428"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7" name="Freeform 110"/>
            <p:cNvSpPr>
              <a:spLocks/>
            </p:cNvSpPr>
            <p:nvPr/>
          </p:nvSpPr>
          <p:spPr bwMode="auto">
            <a:xfrm>
              <a:off x="723900" y="6462713"/>
              <a:ext cx="50800" cy="82550"/>
            </a:xfrm>
            <a:custGeom>
              <a:avLst/>
              <a:gdLst>
                <a:gd name="T0" fmla="*/ 154 w 584"/>
                <a:gd name="T1" fmla="*/ 711 h 932"/>
                <a:gd name="T2" fmla="*/ 192 w 584"/>
                <a:gd name="T3" fmla="*/ 743 h 932"/>
                <a:gd name="T4" fmla="*/ 232 w 584"/>
                <a:gd name="T5" fmla="*/ 764 h 932"/>
                <a:gd name="T6" fmla="*/ 274 w 584"/>
                <a:gd name="T7" fmla="*/ 773 h 932"/>
                <a:gd name="T8" fmla="*/ 327 w 584"/>
                <a:gd name="T9" fmla="*/ 768 h 932"/>
                <a:gd name="T10" fmla="*/ 373 w 584"/>
                <a:gd name="T11" fmla="*/ 746 h 932"/>
                <a:gd name="T12" fmla="*/ 404 w 584"/>
                <a:gd name="T13" fmla="*/ 710 h 932"/>
                <a:gd name="T14" fmla="*/ 418 w 584"/>
                <a:gd name="T15" fmla="*/ 663 h 932"/>
                <a:gd name="T16" fmla="*/ 414 w 584"/>
                <a:gd name="T17" fmla="*/ 611 h 932"/>
                <a:gd name="T18" fmla="*/ 391 w 584"/>
                <a:gd name="T19" fmla="*/ 568 h 932"/>
                <a:gd name="T20" fmla="*/ 366 w 584"/>
                <a:gd name="T21" fmla="*/ 546 h 932"/>
                <a:gd name="T22" fmla="*/ 308 w 584"/>
                <a:gd name="T23" fmla="*/ 528 h 932"/>
                <a:gd name="T24" fmla="*/ 198 w 584"/>
                <a:gd name="T25" fmla="*/ 523 h 932"/>
                <a:gd name="T26" fmla="*/ 266 w 584"/>
                <a:gd name="T27" fmla="*/ 370 h 932"/>
                <a:gd name="T28" fmla="*/ 316 w 584"/>
                <a:gd name="T29" fmla="*/ 355 h 932"/>
                <a:gd name="T30" fmla="*/ 350 w 584"/>
                <a:gd name="T31" fmla="*/ 325 h 932"/>
                <a:gd name="T32" fmla="*/ 368 w 584"/>
                <a:gd name="T33" fmla="*/ 284 h 932"/>
                <a:gd name="T34" fmla="*/ 368 w 584"/>
                <a:gd name="T35" fmla="*/ 236 h 932"/>
                <a:gd name="T36" fmla="*/ 354 w 584"/>
                <a:gd name="T37" fmla="*/ 198 h 932"/>
                <a:gd name="T38" fmla="*/ 325 w 584"/>
                <a:gd name="T39" fmla="*/ 171 h 932"/>
                <a:gd name="T40" fmla="*/ 287 w 584"/>
                <a:gd name="T41" fmla="*/ 157 h 932"/>
                <a:gd name="T42" fmla="*/ 236 w 584"/>
                <a:gd name="T43" fmla="*/ 159 h 932"/>
                <a:gd name="T44" fmla="*/ 179 w 584"/>
                <a:gd name="T45" fmla="*/ 187 h 932"/>
                <a:gd name="T46" fmla="*/ 69 w 584"/>
                <a:gd name="T47" fmla="*/ 84 h 932"/>
                <a:gd name="T48" fmla="*/ 139 w 584"/>
                <a:gd name="T49" fmla="*/ 34 h 932"/>
                <a:gd name="T50" fmla="*/ 210 w 584"/>
                <a:gd name="T51" fmla="*/ 8 h 932"/>
                <a:gd name="T52" fmla="*/ 295 w 584"/>
                <a:gd name="T53" fmla="*/ 0 h 932"/>
                <a:gd name="T54" fmla="*/ 346 w 584"/>
                <a:gd name="T55" fmla="*/ 6 h 932"/>
                <a:gd name="T56" fmla="*/ 393 w 584"/>
                <a:gd name="T57" fmla="*/ 21 h 932"/>
                <a:gd name="T58" fmla="*/ 435 w 584"/>
                <a:gd name="T59" fmla="*/ 42 h 932"/>
                <a:gd name="T60" fmla="*/ 473 w 584"/>
                <a:gd name="T61" fmla="*/ 72 h 932"/>
                <a:gd name="T62" fmla="*/ 503 w 584"/>
                <a:gd name="T63" fmla="*/ 107 h 932"/>
                <a:gd name="T64" fmla="*/ 523 w 584"/>
                <a:gd name="T65" fmla="*/ 148 h 932"/>
                <a:gd name="T66" fmla="*/ 535 w 584"/>
                <a:gd name="T67" fmla="*/ 195 h 932"/>
                <a:gd name="T68" fmla="*/ 537 w 584"/>
                <a:gd name="T69" fmla="*/ 245 h 932"/>
                <a:gd name="T70" fmla="*/ 531 w 584"/>
                <a:gd name="T71" fmla="*/ 293 h 932"/>
                <a:gd name="T72" fmla="*/ 516 w 584"/>
                <a:gd name="T73" fmla="*/ 338 h 932"/>
                <a:gd name="T74" fmla="*/ 477 w 584"/>
                <a:gd name="T75" fmla="*/ 385 h 932"/>
                <a:gd name="T76" fmla="*/ 448 w 584"/>
                <a:gd name="T77" fmla="*/ 431 h 932"/>
                <a:gd name="T78" fmla="*/ 510 w 584"/>
                <a:gd name="T79" fmla="*/ 475 h 932"/>
                <a:gd name="T80" fmla="*/ 554 w 584"/>
                <a:gd name="T81" fmla="*/ 532 h 932"/>
                <a:gd name="T82" fmla="*/ 578 w 584"/>
                <a:gd name="T83" fmla="*/ 600 h 932"/>
                <a:gd name="T84" fmla="*/ 583 w 584"/>
                <a:gd name="T85" fmla="*/ 674 h 932"/>
                <a:gd name="T86" fmla="*/ 576 w 584"/>
                <a:gd name="T87" fmla="*/ 731 h 932"/>
                <a:gd name="T88" fmla="*/ 557 w 584"/>
                <a:gd name="T89" fmla="*/ 783 h 932"/>
                <a:gd name="T90" fmla="*/ 529 w 584"/>
                <a:gd name="T91" fmla="*/ 828 h 932"/>
                <a:gd name="T92" fmla="*/ 491 w 584"/>
                <a:gd name="T93" fmla="*/ 866 h 932"/>
                <a:gd name="T94" fmla="*/ 445 w 584"/>
                <a:gd name="T95" fmla="*/ 897 h 932"/>
                <a:gd name="T96" fmla="*/ 394 w 584"/>
                <a:gd name="T97" fmla="*/ 918 h 932"/>
                <a:gd name="T98" fmla="*/ 335 w 584"/>
                <a:gd name="T99" fmla="*/ 929 h 932"/>
                <a:gd name="T100" fmla="*/ 268 w 584"/>
                <a:gd name="T101" fmla="*/ 931 h 932"/>
                <a:gd name="T102" fmla="*/ 193 w 584"/>
                <a:gd name="T103" fmla="*/ 920 h 932"/>
                <a:gd name="T104" fmla="*/ 125 w 584"/>
                <a:gd name="T105" fmla="*/ 894 h 932"/>
                <a:gd name="T106" fmla="*/ 55 w 584"/>
                <a:gd name="T107" fmla="*/ 838 h 932"/>
                <a:gd name="T108" fmla="*/ 128 w 584"/>
                <a:gd name="T109" fmla="*/ 679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932">
                  <a:moveTo>
                    <a:pt x="128" y="679"/>
                  </a:moveTo>
                  <a:lnTo>
                    <a:pt x="137" y="690"/>
                  </a:lnTo>
                  <a:lnTo>
                    <a:pt x="145" y="701"/>
                  </a:lnTo>
                  <a:lnTo>
                    <a:pt x="154" y="711"/>
                  </a:lnTo>
                  <a:lnTo>
                    <a:pt x="164" y="720"/>
                  </a:lnTo>
                  <a:lnTo>
                    <a:pt x="173" y="728"/>
                  </a:lnTo>
                  <a:lnTo>
                    <a:pt x="182" y="736"/>
                  </a:lnTo>
                  <a:lnTo>
                    <a:pt x="192" y="743"/>
                  </a:lnTo>
                  <a:lnTo>
                    <a:pt x="202" y="749"/>
                  </a:lnTo>
                  <a:lnTo>
                    <a:pt x="211" y="755"/>
                  </a:lnTo>
                  <a:lnTo>
                    <a:pt x="221" y="760"/>
                  </a:lnTo>
                  <a:lnTo>
                    <a:pt x="232" y="764"/>
                  </a:lnTo>
                  <a:lnTo>
                    <a:pt x="242" y="767"/>
                  </a:lnTo>
                  <a:lnTo>
                    <a:pt x="253" y="770"/>
                  </a:lnTo>
                  <a:lnTo>
                    <a:pt x="263" y="772"/>
                  </a:lnTo>
                  <a:lnTo>
                    <a:pt x="274" y="773"/>
                  </a:lnTo>
                  <a:lnTo>
                    <a:pt x="285" y="773"/>
                  </a:lnTo>
                  <a:lnTo>
                    <a:pt x="300" y="773"/>
                  </a:lnTo>
                  <a:lnTo>
                    <a:pt x="313" y="771"/>
                  </a:lnTo>
                  <a:lnTo>
                    <a:pt x="327" y="768"/>
                  </a:lnTo>
                  <a:lnTo>
                    <a:pt x="339" y="765"/>
                  </a:lnTo>
                  <a:lnTo>
                    <a:pt x="351" y="760"/>
                  </a:lnTo>
                  <a:lnTo>
                    <a:pt x="362" y="753"/>
                  </a:lnTo>
                  <a:lnTo>
                    <a:pt x="373" y="746"/>
                  </a:lnTo>
                  <a:lnTo>
                    <a:pt x="382" y="738"/>
                  </a:lnTo>
                  <a:lnTo>
                    <a:pt x="391" y="730"/>
                  </a:lnTo>
                  <a:lnTo>
                    <a:pt x="398" y="720"/>
                  </a:lnTo>
                  <a:lnTo>
                    <a:pt x="404" y="710"/>
                  </a:lnTo>
                  <a:lnTo>
                    <a:pt x="410" y="699"/>
                  </a:lnTo>
                  <a:lnTo>
                    <a:pt x="414" y="688"/>
                  </a:lnTo>
                  <a:lnTo>
                    <a:pt x="416" y="676"/>
                  </a:lnTo>
                  <a:lnTo>
                    <a:pt x="418" y="663"/>
                  </a:lnTo>
                  <a:lnTo>
                    <a:pt x="419" y="649"/>
                  </a:lnTo>
                  <a:lnTo>
                    <a:pt x="418" y="636"/>
                  </a:lnTo>
                  <a:lnTo>
                    <a:pt x="416" y="623"/>
                  </a:lnTo>
                  <a:lnTo>
                    <a:pt x="414" y="611"/>
                  </a:lnTo>
                  <a:lnTo>
                    <a:pt x="410" y="599"/>
                  </a:lnTo>
                  <a:lnTo>
                    <a:pt x="405" y="588"/>
                  </a:lnTo>
                  <a:lnTo>
                    <a:pt x="399" y="578"/>
                  </a:lnTo>
                  <a:lnTo>
                    <a:pt x="391" y="568"/>
                  </a:lnTo>
                  <a:lnTo>
                    <a:pt x="383" y="559"/>
                  </a:lnTo>
                  <a:lnTo>
                    <a:pt x="378" y="554"/>
                  </a:lnTo>
                  <a:lnTo>
                    <a:pt x="373" y="550"/>
                  </a:lnTo>
                  <a:lnTo>
                    <a:pt x="366" y="546"/>
                  </a:lnTo>
                  <a:lnTo>
                    <a:pt x="359" y="543"/>
                  </a:lnTo>
                  <a:lnTo>
                    <a:pt x="345" y="537"/>
                  </a:lnTo>
                  <a:lnTo>
                    <a:pt x="327" y="532"/>
                  </a:lnTo>
                  <a:lnTo>
                    <a:pt x="308" y="528"/>
                  </a:lnTo>
                  <a:lnTo>
                    <a:pt x="286" y="525"/>
                  </a:lnTo>
                  <a:lnTo>
                    <a:pt x="261" y="523"/>
                  </a:lnTo>
                  <a:lnTo>
                    <a:pt x="234" y="523"/>
                  </a:lnTo>
                  <a:lnTo>
                    <a:pt x="198" y="523"/>
                  </a:lnTo>
                  <a:lnTo>
                    <a:pt x="198" y="372"/>
                  </a:lnTo>
                  <a:lnTo>
                    <a:pt x="234" y="372"/>
                  </a:lnTo>
                  <a:lnTo>
                    <a:pt x="250" y="371"/>
                  </a:lnTo>
                  <a:lnTo>
                    <a:pt x="266" y="370"/>
                  </a:lnTo>
                  <a:lnTo>
                    <a:pt x="280" y="367"/>
                  </a:lnTo>
                  <a:lnTo>
                    <a:pt x="293" y="364"/>
                  </a:lnTo>
                  <a:lnTo>
                    <a:pt x="305" y="360"/>
                  </a:lnTo>
                  <a:lnTo>
                    <a:pt x="316" y="355"/>
                  </a:lnTo>
                  <a:lnTo>
                    <a:pt x="326" y="348"/>
                  </a:lnTo>
                  <a:lnTo>
                    <a:pt x="335" y="341"/>
                  </a:lnTo>
                  <a:lnTo>
                    <a:pt x="343" y="333"/>
                  </a:lnTo>
                  <a:lnTo>
                    <a:pt x="350" y="325"/>
                  </a:lnTo>
                  <a:lnTo>
                    <a:pt x="356" y="315"/>
                  </a:lnTo>
                  <a:lnTo>
                    <a:pt x="361" y="305"/>
                  </a:lnTo>
                  <a:lnTo>
                    <a:pt x="365" y="295"/>
                  </a:lnTo>
                  <a:lnTo>
                    <a:pt x="368" y="284"/>
                  </a:lnTo>
                  <a:lnTo>
                    <a:pt x="369" y="272"/>
                  </a:lnTo>
                  <a:lnTo>
                    <a:pt x="370" y="258"/>
                  </a:lnTo>
                  <a:lnTo>
                    <a:pt x="369" y="247"/>
                  </a:lnTo>
                  <a:lnTo>
                    <a:pt x="368" y="236"/>
                  </a:lnTo>
                  <a:lnTo>
                    <a:pt x="366" y="225"/>
                  </a:lnTo>
                  <a:lnTo>
                    <a:pt x="363" y="216"/>
                  </a:lnTo>
                  <a:lnTo>
                    <a:pt x="358" y="207"/>
                  </a:lnTo>
                  <a:lnTo>
                    <a:pt x="354" y="198"/>
                  </a:lnTo>
                  <a:lnTo>
                    <a:pt x="348" y="190"/>
                  </a:lnTo>
                  <a:lnTo>
                    <a:pt x="341" y="183"/>
                  </a:lnTo>
                  <a:lnTo>
                    <a:pt x="333" y="177"/>
                  </a:lnTo>
                  <a:lnTo>
                    <a:pt x="325" y="171"/>
                  </a:lnTo>
                  <a:lnTo>
                    <a:pt x="317" y="166"/>
                  </a:lnTo>
                  <a:lnTo>
                    <a:pt x="308" y="162"/>
                  </a:lnTo>
                  <a:lnTo>
                    <a:pt x="298" y="159"/>
                  </a:lnTo>
                  <a:lnTo>
                    <a:pt x="287" y="157"/>
                  </a:lnTo>
                  <a:lnTo>
                    <a:pt x="276" y="156"/>
                  </a:lnTo>
                  <a:lnTo>
                    <a:pt x="265" y="155"/>
                  </a:lnTo>
                  <a:lnTo>
                    <a:pt x="251" y="156"/>
                  </a:lnTo>
                  <a:lnTo>
                    <a:pt x="236" y="159"/>
                  </a:lnTo>
                  <a:lnTo>
                    <a:pt x="222" y="163"/>
                  </a:lnTo>
                  <a:lnTo>
                    <a:pt x="208" y="169"/>
                  </a:lnTo>
                  <a:lnTo>
                    <a:pt x="193" y="177"/>
                  </a:lnTo>
                  <a:lnTo>
                    <a:pt x="179" y="187"/>
                  </a:lnTo>
                  <a:lnTo>
                    <a:pt x="164" y="198"/>
                  </a:lnTo>
                  <a:lnTo>
                    <a:pt x="148" y="211"/>
                  </a:lnTo>
                  <a:lnTo>
                    <a:pt x="49" y="101"/>
                  </a:lnTo>
                  <a:lnTo>
                    <a:pt x="69" y="84"/>
                  </a:lnTo>
                  <a:lnTo>
                    <a:pt x="87" y="69"/>
                  </a:lnTo>
                  <a:lnTo>
                    <a:pt x="105" y="55"/>
                  </a:lnTo>
                  <a:lnTo>
                    <a:pt x="122" y="43"/>
                  </a:lnTo>
                  <a:lnTo>
                    <a:pt x="139" y="34"/>
                  </a:lnTo>
                  <a:lnTo>
                    <a:pt x="154" y="26"/>
                  </a:lnTo>
                  <a:lnTo>
                    <a:pt x="170" y="18"/>
                  </a:lnTo>
                  <a:lnTo>
                    <a:pt x="183" y="14"/>
                  </a:lnTo>
                  <a:lnTo>
                    <a:pt x="210" y="8"/>
                  </a:lnTo>
                  <a:lnTo>
                    <a:pt x="235" y="3"/>
                  </a:lnTo>
                  <a:lnTo>
                    <a:pt x="259" y="1"/>
                  </a:lnTo>
                  <a:lnTo>
                    <a:pt x="282" y="0"/>
                  </a:lnTo>
                  <a:lnTo>
                    <a:pt x="295" y="0"/>
                  </a:lnTo>
                  <a:lnTo>
                    <a:pt x="308" y="1"/>
                  </a:lnTo>
                  <a:lnTo>
                    <a:pt x="321" y="2"/>
                  </a:lnTo>
                  <a:lnTo>
                    <a:pt x="333" y="4"/>
                  </a:lnTo>
                  <a:lnTo>
                    <a:pt x="346" y="6"/>
                  </a:lnTo>
                  <a:lnTo>
                    <a:pt x="358" y="9"/>
                  </a:lnTo>
                  <a:lnTo>
                    <a:pt x="369" y="12"/>
                  </a:lnTo>
                  <a:lnTo>
                    <a:pt x="382" y="16"/>
                  </a:lnTo>
                  <a:lnTo>
                    <a:pt x="393" y="21"/>
                  </a:lnTo>
                  <a:lnTo>
                    <a:pt x="404" y="25"/>
                  </a:lnTo>
                  <a:lnTo>
                    <a:pt x="415" y="31"/>
                  </a:lnTo>
                  <a:lnTo>
                    <a:pt x="425" y="36"/>
                  </a:lnTo>
                  <a:lnTo>
                    <a:pt x="435" y="42"/>
                  </a:lnTo>
                  <a:lnTo>
                    <a:pt x="445" y="49"/>
                  </a:lnTo>
                  <a:lnTo>
                    <a:pt x="455" y="56"/>
                  </a:lnTo>
                  <a:lnTo>
                    <a:pt x="464" y="64"/>
                  </a:lnTo>
                  <a:lnTo>
                    <a:pt x="473" y="72"/>
                  </a:lnTo>
                  <a:lnTo>
                    <a:pt x="481" y="80"/>
                  </a:lnTo>
                  <a:lnTo>
                    <a:pt x="489" y="89"/>
                  </a:lnTo>
                  <a:lnTo>
                    <a:pt x="496" y="98"/>
                  </a:lnTo>
                  <a:lnTo>
                    <a:pt x="503" y="107"/>
                  </a:lnTo>
                  <a:lnTo>
                    <a:pt x="509" y="117"/>
                  </a:lnTo>
                  <a:lnTo>
                    <a:pt x="514" y="127"/>
                  </a:lnTo>
                  <a:lnTo>
                    <a:pt x="519" y="138"/>
                  </a:lnTo>
                  <a:lnTo>
                    <a:pt x="523" y="148"/>
                  </a:lnTo>
                  <a:lnTo>
                    <a:pt x="527" y="160"/>
                  </a:lnTo>
                  <a:lnTo>
                    <a:pt x="530" y="171"/>
                  </a:lnTo>
                  <a:lnTo>
                    <a:pt x="533" y="183"/>
                  </a:lnTo>
                  <a:lnTo>
                    <a:pt x="535" y="195"/>
                  </a:lnTo>
                  <a:lnTo>
                    <a:pt x="536" y="207"/>
                  </a:lnTo>
                  <a:lnTo>
                    <a:pt x="537" y="220"/>
                  </a:lnTo>
                  <a:lnTo>
                    <a:pt x="538" y="233"/>
                  </a:lnTo>
                  <a:lnTo>
                    <a:pt x="537" y="245"/>
                  </a:lnTo>
                  <a:lnTo>
                    <a:pt x="537" y="257"/>
                  </a:lnTo>
                  <a:lnTo>
                    <a:pt x="535" y="270"/>
                  </a:lnTo>
                  <a:lnTo>
                    <a:pt x="533" y="281"/>
                  </a:lnTo>
                  <a:lnTo>
                    <a:pt x="531" y="293"/>
                  </a:lnTo>
                  <a:lnTo>
                    <a:pt x="528" y="304"/>
                  </a:lnTo>
                  <a:lnTo>
                    <a:pt x="525" y="316"/>
                  </a:lnTo>
                  <a:lnTo>
                    <a:pt x="521" y="327"/>
                  </a:lnTo>
                  <a:lnTo>
                    <a:pt x="516" y="338"/>
                  </a:lnTo>
                  <a:lnTo>
                    <a:pt x="509" y="350"/>
                  </a:lnTo>
                  <a:lnTo>
                    <a:pt x="500" y="361"/>
                  </a:lnTo>
                  <a:lnTo>
                    <a:pt x="490" y="373"/>
                  </a:lnTo>
                  <a:lnTo>
                    <a:pt x="477" y="385"/>
                  </a:lnTo>
                  <a:lnTo>
                    <a:pt x="463" y="397"/>
                  </a:lnTo>
                  <a:lnTo>
                    <a:pt x="447" y="410"/>
                  </a:lnTo>
                  <a:lnTo>
                    <a:pt x="429" y="422"/>
                  </a:lnTo>
                  <a:lnTo>
                    <a:pt x="448" y="431"/>
                  </a:lnTo>
                  <a:lnTo>
                    <a:pt x="465" y="441"/>
                  </a:lnTo>
                  <a:lnTo>
                    <a:pt x="481" y="451"/>
                  </a:lnTo>
                  <a:lnTo>
                    <a:pt x="497" y="463"/>
                  </a:lnTo>
                  <a:lnTo>
                    <a:pt x="510" y="475"/>
                  </a:lnTo>
                  <a:lnTo>
                    <a:pt x="523" y="488"/>
                  </a:lnTo>
                  <a:lnTo>
                    <a:pt x="535" y="501"/>
                  </a:lnTo>
                  <a:lnTo>
                    <a:pt x="545" y="517"/>
                  </a:lnTo>
                  <a:lnTo>
                    <a:pt x="554" y="532"/>
                  </a:lnTo>
                  <a:lnTo>
                    <a:pt x="562" y="548"/>
                  </a:lnTo>
                  <a:lnTo>
                    <a:pt x="568" y="564"/>
                  </a:lnTo>
                  <a:lnTo>
                    <a:pt x="574" y="582"/>
                  </a:lnTo>
                  <a:lnTo>
                    <a:pt x="578" y="600"/>
                  </a:lnTo>
                  <a:lnTo>
                    <a:pt x="581" y="619"/>
                  </a:lnTo>
                  <a:lnTo>
                    <a:pt x="583" y="638"/>
                  </a:lnTo>
                  <a:lnTo>
                    <a:pt x="584" y="659"/>
                  </a:lnTo>
                  <a:lnTo>
                    <a:pt x="583" y="674"/>
                  </a:lnTo>
                  <a:lnTo>
                    <a:pt x="582" y="689"/>
                  </a:lnTo>
                  <a:lnTo>
                    <a:pt x="581" y="703"/>
                  </a:lnTo>
                  <a:lnTo>
                    <a:pt x="578" y="717"/>
                  </a:lnTo>
                  <a:lnTo>
                    <a:pt x="576" y="731"/>
                  </a:lnTo>
                  <a:lnTo>
                    <a:pt x="572" y="744"/>
                  </a:lnTo>
                  <a:lnTo>
                    <a:pt x="568" y="758"/>
                  </a:lnTo>
                  <a:lnTo>
                    <a:pt x="563" y="771"/>
                  </a:lnTo>
                  <a:lnTo>
                    <a:pt x="557" y="783"/>
                  </a:lnTo>
                  <a:lnTo>
                    <a:pt x="551" y="795"/>
                  </a:lnTo>
                  <a:lnTo>
                    <a:pt x="545" y="806"/>
                  </a:lnTo>
                  <a:lnTo>
                    <a:pt x="537" y="817"/>
                  </a:lnTo>
                  <a:lnTo>
                    <a:pt x="529" y="828"/>
                  </a:lnTo>
                  <a:lnTo>
                    <a:pt x="520" y="838"/>
                  </a:lnTo>
                  <a:lnTo>
                    <a:pt x="511" y="848"/>
                  </a:lnTo>
                  <a:lnTo>
                    <a:pt x="501" y="857"/>
                  </a:lnTo>
                  <a:lnTo>
                    <a:pt x="491" y="866"/>
                  </a:lnTo>
                  <a:lnTo>
                    <a:pt x="480" y="875"/>
                  </a:lnTo>
                  <a:lnTo>
                    <a:pt x="469" y="883"/>
                  </a:lnTo>
                  <a:lnTo>
                    <a:pt x="457" y="890"/>
                  </a:lnTo>
                  <a:lnTo>
                    <a:pt x="445" y="897"/>
                  </a:lnTo>
                  <a:lnTo>
                    <a:pt x="433" y="903"/>
                  </a:lnTo>
                  <a:lnTo>
                    <a:pt x="420" y="908"/>
                  </a:lnTo>
                  <a:lnTo>
                    <a:pt x="407" y="913"/>
                  </a:lnTo>
                  <a:lnTo>
                    <a:pt x="394" y="918"/>
                  </a:lnTo>
                  <a:lnTo>
                    <a:pt x="380" y="921"/>
                  </a:lnTo>
                  <a:lnTo>
                    <a:pt x="365" y="925"/>
                  </a:lnTo>
                  <a:lnTo>
                    <a:pt x="350" y="927"/>
                  </a:lnTo>
                  <a:lnTo>
                    <a:pt x="335" y="929"/>
                  </a:lnTo>
                  <a:lnTo>
                    <a:pt x="320" y="931"/>
                  </a:lnTo>
                  <a:lnTo>
                    <a:pt x="304" y="932"/>
                  </a:lnTo>
                  <a:lnTo>
                    <a:pt x="288" y="932"/>
                  </a:lnTo>
                  <a:lnTo>
                    <a:pt x="268" y="931"/>
                  </a:lnTo>
                  <a:lnTo>
                    <a:pt x="249" y="930"/>
                  </a:lnTo>
                  <a:lnTo>
                    <a:pt x="229" y="928"/>
                  </a:lnTo>
                  <a:lnTo>
                    <a:pt x="211" y="924"/>
                  </a:lnTo>
                  <a:lnTo>
                    <a:pt x="193" y="920"/>
                  </a:lnTo>
                  <a:lnTo>
                    <a:pt x="175" y="915"/>
                  </a:lnTo>
                  <a:lnTo>
                    <a:pt x="158" y="909"/>
                  </a:lnTo>
                  <a:lnTo>
                    <a:pt x="141" y="902"/>
                  </a:lnTo>
                  <a:lnTo>
                    <a:pt x="125" y="894"/>
                  </a:lnTo>
                  <a:lnTo>
                    <a:pt x="108" y="883"/>
                  </a:lnTo>
                  <a:lnTo>
                    <a:pt x="91" y="870"/>
                  </a:lnTo>
                  <a:lnTo>
                    <a:pt x="73" y="855"/>
                  </a:lnTo>
                  <a:lnTo>
                    <a:pt x="55" y="838"/>
                  </a:lnTo>
                  <a:lnTo>
                    <a:pt x="37" y="819"/>
                  </a:lnTo>
                  <a:lnTo>
                    <a:pt x="19" y="798"/>
                  </a:lnTo>
                  <a:lnTo>
                    <a:pt x="0" y="774"/>
                  </a:lnTo>
                  <a:lnTo>
                    <a:pt x="128"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8" name="Freeform 111"/>
            <p:cNvSpPr>
              <a:spLocks noEditPoints="1"/>
            </p:cNvSpPr>
            <p:nvPr/>
          </p:nvSpPr>
          <p:spPr bwMode="auto">
            <a:xfrm>
              <a:off x="830263" y="6464300"/>
              <a:ext cx="49212" cy="77788"/>
            </a:xfrm>
            <a:custGeom>
              <a:avLst/>
              <a:gdLst>
                <a:gd name="T0" fmla="*/ 139 w 555"/>
                <a:gd name="T1" fmla="*/ 0 h 885"/>
                <a:gd name="T2" fmla="*/ 221 w 555"/>
                <a:gd name="T3" fmla="*/ 2 h 885"/>
                <a:gd name="T4" fmla="*/ 285 w 555"/>
                <a:gd name="T5" fmla="*/ 9 h 885"/>
                <a:gd name="T6" fmla="*/ 336 w 555"/>
                <a:gd name="T7" fmla="*/ 21 h 885"/>
                <a:gd name="T8" fmla="*/ 388 w 555"/>
                <a:gd name="T9" fmla="*/ 45 h 885"/>
                <a:gd name="T10" fmla="*/ 430 w 555"/>
                <a:gd name="T11" fmla="*/ 80 h 885"/>
                <a:gd name="T12" fmla="*/ 464 w 555"/>
                <a:gd name="T13" fmla="*/ 123 h 885"/>
                <a:gd name="T14" fmla="*/ 484 w 555"/>
                <a:gd name="T15" fmla="*/ 173 h 885"/>
                <a:gd name="T16" fmla="*/ 490 w 555"/>
                <a:gd name="T17" fmla="*/ 228 h 885"/>
                <a:gd name="T18" fmla="*/ 487 w 555"/>
                <a:gd name="T19" fmla="*/ 265 h 885"/>
                <a:gd name="T20" fmla="*/ 478 w 555"/>
                <a:gd name="T21" fmla="*/ 299 h 885"/>
                <a:gd name="T22" fmla="*/ 462 w 555"/>
                <a:gd name="T23" fmla="*/ 330 h 885"/>
                <a:gd name="T24" fmla="*/ 440 w 555"/>
                <a:gd name="T25" fmla="*/ 360 h 885"/>
                <a:gd name="T26" fmla="*/ 410 w 555"/>
                <a:gd name="T27" fmla="*/ 388 h 885"/>
                <a:gd name="T28" fmla="*/ 436 w 555"/>
                <a:gd name="T29" fmla="*/ 417 h 885"/>
                <a:gd name="T30" fmla="*/ 483 w 555"/>
                <a:gd name="T31" fmla="*/ 452 h 885"/>
                <a:gd name="T32" fmla="*/ 517 w 555"/>
                <a:gd name="T33" fmla="*/ 492 h 885"/>
                <a:gd name="T34" fmla="*/ 540 w 555"/>
                <a:gd name="T35" fmla="*/ 538 h 885"/>
                <a:gd name="T36" fmla="*/ 552 w 555"/>
                <a:gd name="T37" fmla="*/ 589 h 885"/>
                <a:gd name="T38" fmla="*/ 554 w 555"/>
                <a:gd name="T39" fmla="*/ 645 h 885"/>
                <a:gd name="T40" fmla="*/ 545 w 555"/>
                <a:gd name="T41" fmla="*/ 698 h 885"/>
                <a:gd name="T42" fmla="*/ 525 w 555"/>
                <a:gd name="T43" fmla="*/ 748 h 885"/>
                <a:gd name="T44" fmla="*/ 496 w 555"/>
                <a:gd name="T45" fmla="*/ 792 h 885"/>
                <a:gd name="T46" fmla="*/ 458 w 555"/>
                <a:gd name="T47" fmla="*/ 827 h 885"/>
                <a:gd name="T48" fmla="*/ 416 w 555"/>
                <a:gd name="T49" fmla="*/ 854 h 885"/>
                <a:gd name="T50" fmla="*/ 364 w 555"/>
                <a:gd name="T51" fmla="*/ 873 h 885"/>
                <a:gd name="T52" fmla="*/ 299 w 555"/>
                <a:gd name="T53" fmla="*/ 883 h 885"/>
                <a:gd name="T54" fmla="*/ 0 w 555"/>
                <a:gd name="T55" fmla="*/ 885 h 885"/>
                <a:gd name="T56" fmla="*/ 205 w 555"/>
                <a:gd name="T57" fmla="*/ 347 h 885"/>
                <a:gd name="T58" fmla="*/ 248 w 555"/>
                <a:gd name="T59" fmla="*/ 343 h 885"/>
                <a:gd name="T60" fmla="*/ 280 w 555"/>
                <a:gd name="T61" fmla="*/ 332 h 885"/>
                <a:gd name="T62" fmla="*/ 304 w 555"/>
                <a:gd name="T63" fmla="*/ 314 h 885"/>
                <a:gd name="T64" fmla="*/ 319 w 555"/>
                <a:gd name="T65" fmla="*/ 291 h 885"/>
                <a:gd name="T66" fmla="*/ 326 w 555"/>
                <a:gd name="T67" fmla="*/ 262 h 885"/>
                <a:gd name="T68" fmla="*/ 325 w 555"/>
                <a:gd name="T69" fmla="*/ 230 h 885"/>
                <a:gd name="T70" fmla="*/ 316 w 555"/>
                <a:gd name="T71" fmla="*/ 205 h 885"/>
                <a:gd name="T72" fmla="*/ 299 w 555"/>
                <a:gd name="T73" fmla="*/ 184 h 885"/>
                <a:gd name="T74" fmla="*/ 273 w 555"/>
                <a:gd name="T75" fmla="*/ 169 h 885"/>
                <a:gd name="T76" fmla="*/ 239 w 555"/>
                <a:gd name="T77" fmla="*/ 161 h 885"/>
                <a:gd name="T78" fmla="*/ 169 w 555"/>
                <a:gd name="T79" fmla="*/ 160 h 885"/>
                <a:gd name="T80" fmla="*/ 211 w 555"/>
                <a:gd name="T81" fmla="*/ 724 h 885"/>
                <a:gd name="T82" fmla="*/ 280 w 555"/>
                <a:gd name="T83" fmla="*/ 720 h 885"/>
                <a:gd name="T84" fmla="*/ 330 w 555"/>
                <a:gd name="T85" fmla="*/ 709 h 885"/>
                <a:gd name="T86" fmla="*/ 361 w 555"/>
                <a:gd name="T87" fmla="*/ 690 h 885"/>
                <a:gd name="T88" fmla="*/ 380 w 555"/>
                <a:gd name="T89" fmla="*/ 665 h 885"/>
                <a:gd name="T90" fmla="*/ 388 w 555"/>
                <a:gd name="T91" fmla="*/ 633 h 885"/>
                <a:gd name="T92" fmla="*/ 386 w 555"/>
                <a:gd name="T93" fmla="*/ 594 h 885"/>
                <a:gd name="T94" fmla="*/ 372 w 555"/>
                <a:gd name="T95" fmla="*/ 559 h 885"/>
                <a:gd name="T96" fmla="*/ 346 w 555"/>
                <a:gd name="T97" fmla="*/ 531 h 885"/>
                <a:gd name="T98" fmla="*/ 306 w 555"/>
                <a:gd name="T99" fmla="*/ 511 h 885"/>
                <a:gd name="T100" fmla="*/ 250 w 555"/>
                <a:gd name="T101" fmla="*/ 500 h 885"/>
                <a:gd name="T102" fmla="*/ 169 w 555"/>
                <a:gd name="T103" fmla="*/ 498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5" h="885">
                  <a:moveTo>
                    <a:pt x="0" y="885"/>
                  </a:moveTo>
                  <a:lnTo>
                    <a:pt x="0" y="0"/>
                  </a:lnTo>
                  <a:lnTo>
                    <a:pt x="139" y="0"/>
                  </a:lnTo>
                  <a:lnTo>
                    <a:pt x="169" y="0"/>
                  </a:lnTo>
                  <a:lnTo>
                    <a:pt x="196" y="1"/>
                  </a:lnTo>
                  <a:lnTo>
                    <a:pt x="221" y="2"/>
                  </a:lnTo>
                  <a:lnTo>
                    <a:pt x="244" y="4"/>
                  </a:lnTo>
                  <a:lnTo>
                    <a:pt x="266" y="6"/>
                  </a:lnTo>
                  <a:lnTo>
                    <a:pt x="285" y="9"/>
                  </a:lnTo>
                  <a:lnTo>
                    <a:pt x="302" y="12"/>
                  </a:lnTo>
                  <a:lnTo>
                    <a:pt x="317" y="15"/>
                  </a:lnTo>
                  <a:lnTo>
                    <a:pt x="336" y="21"/>
                  </a:lnTo>
                  <a:lnTo>
                    <a:pt x="354" y="28"/>
                  </a:lnTo>
                  <a:lnTo>
                    <a:pt x="371" y="36"/>
                  </a:lnTo>
                  <a:lnTo>
                    <a:pt x="388" y="45"/>
                  </a:lnTo>
                  <a:lnTo>
                    <a:pt x="403" y="56"/>
                  </a:lnTo>
                  <a:lnTo>
                    <a:pt x="417" y="67"/>
                  </a:lnTo>
                  <a:lnTo>
                    <a:pt x="430" y="80"/>
                  </a:lnTo>
                  <a:lnTo>
                    <a:pt x="443" y="93"/>
                  </a:lnTo>
                  <a:lnTo>
                    <a:pt x="454" y="108"/>
                  </a:lnTo>
                  <a:lnTo>
                    <a:pt x="464" y="123"/>
                  </a:lnTo>
                  <a:lnTo>
                    <a:pt x="472" y="139"/>
                  </a:lnTo>
                  <a:lnTo>
                    <a:pt x="479" y="155"/>
                  </a:lnTo>
                  <a:lnTo>
                    <a:pt x="484" y="173"/>
                  </a:lnTo>
                  <a:lnTo>
                    <a:pt x="487" y="190"/>
                  </a:lnTo>
                  <a:lnTo>
                    <a:pt x="490" y="209"/>
                  </a:lnTo>
                  <a:lnTo>
                    <a:pt x="490" y="228"/>
                  </a:lnTo>
                  <a:lnTo>
                    <a:pt x="490" y="241"/>
                  </a:lnTo>
                  <a:lnTo>
                    <a:pt x="489" y="253"/>
                  </a:lnTo>
                  <a:lnTo>
                    <a:pt x="487" y="265"/>
                  </a:lnTo>
                  <a:lnTo>
                    <a:pt x="485" y="277"/>
                  </a:lnTo>
                  <a:lnTo>
                    <a:pt x="482" y="288"/>
                  </a:lnTo>
                  <a:lnTo>
                    <a:pt x="478" y="299"/>
                  </a:lnTo>
                  <a:lnTo>
                    <a:pt x="474" y="310"/>
                  </a:lnTo>
                  <a:lnTo>
                    <a:pt x="469" y="320"/>
                  </a:lnTo>
                  <a:lnTo>
                    <a:pt x="462" y="330"/>
                  </a:lnTo>
                  <a:lnTo>
                    <a:pt x="456" y="340"/>
                  </a:lnTo>
                  <a:lnTo>
                    <a:pt x="448" y="350"/>
                  </a:lnTo>
                  <a:lnTo>
                    <a:pt x="440" y="360"/>
                  </a:lnTo>
                  <a:lnTo>
                    <a:pt x="431" y="369"/>
                  </a:lnTo>
                  <a:lnTo>
                    <a:pt x="421" y="379"/>
                  </a:lnTo>
                  <a:lnTo>
                    <a:pt x="410" y="388"/>
                  </a:lnTo>
                  <a:lnTo>
                    <a:pt x="399" y="397"/>
                  </a:lnTo>
                  <a:lnTo>
                    <a:pt x="418" y="407"/>
                  </a:lnTo>
                  <a:lnTo>
                    <a:pt x="436" y="417"/>
                  </a:lnTo>
                  <a:lnTo>
                    <a:pt x="453" y="428"/>
                  </a:lnTo>
                  <a:lnTo>
                    <a:pt x="469" y="440"/>
                  </a:lnTo>
                  <a:lnTo>
                    <a:pt x="483" y="452"/>
                  </a:lnTo>
                  <a:lnTo>
                    <a:pt x="496" y="464"/>
                  </a:lnTo>
                  <a:lnTo>
                    <a:pt x="507" y="478"/>
                  </a:lnTo>
                  <a:lnTo>
                    <a:pt x="517" y="492"/>
                  </a:lnTo>
                  <a:lnTo>
                    <a:pt x="526" y="507"/>
                  </a:lnTo>
                  <a:lnTo>
                    <a:pt x="534" y="522"/>
                  </a:lnTo>
                  <a:lnTo>
                    <a:pt x="540" y="538"/>
                  </a:lnTo>
                  <a:lnTo>
                    <a:pt x="545" y="554"/>
                  </a:lnTo>
                  <a:lnTo>
                    <a:pt x="549" y="571"/>
                  </a:lnTo>
                  <a:lnTo>
                    <a:pt x="552" y="589"/>
                  </a:lnTo>
                  <a:lnTo>
                    <a:pt x="554" y="607"/>
                  </a:lnTo>
                  <a:lnTo>
                    <a:pt x="555" y="626"/>
                  </a:lnTo>
                  <a:lnTo>
                    <a:pt x="554" y="645"/>
                  </a:lnTo>
                  <a:lnTo>
                    <a:pt x="552" y="663"/>
                  </a:lnTo>
                  <a:lnTo>
                    <a:pt x="549" y="680"/>
                  </a:lnTo>
                  <a:lnTo>
                    <a:pt x="545" y="698"/>
                  </a:lnTo>
                  <a:lnTo>
                    <a:pt x="539" y="714"/>
                  </a:lnTo>
                  <a:lnTo>
                    <a:pt x="533" y="732"/>
                  </a:lnTo>
                  <a:lnTo>
                    <a:pt x="525" y="748"/>
                  </a:lnTo>
                  <a:lnTo>
                    <a:pt x="516" y="763"/>
                  </a:lnTo>
                  <a:lnTo>
                    <a:pt x="506" y="778"/>
                  </a:lnTo>
                  <a:lnTo>
                    <a:pt x="496" y="792"/>
                  </a:lnTo>
                  <a:lnTo>
                    <a:pt x="484" y="805"/>
                  </a:lnTo>
                  <a:lnTo>
                    <a:pt x="472" y="816"/>
                  </a:lnTo>
                  <a:lnTo>
                    <a:pt x="458" y="827"/>
                  </a:lnTo>
                  <a:lnTo>
                    <a:pt x="445" y="837"/>
                  </a:lnTo>
                  <a:lnTo>
                    <a:pt x="431" y="846"/>
                  </a:lnTo>
                  <a:lnTo>
                    <a:pt x="416" y="854"/>
                  </a:lnTo>
                  <a:lnTo>
                    <a:pt x="400" y="862"/>
                  </a:lnTo>
                  <a:lnTo>
                    <a:pt x="383" y="868"/>
                  </a:lnTo>
                  <a:lnTo>
                    <a:pt x="364" y="873"/>
                  </a:lnTo>
                  <a:lnTo>
                    <a:pt x="344" y="877"/>
                  </a:lnTo>
                  <a:lnTo>
                    <a:pt x="322" y="881"/>
                  </a:lnTo>
                  <a:lnTo>
                    <a:pt x="299" y="883"/>
                  </a:lnTo>
                  <a:lnTo>
                    <a:pt x="275" y="884"/>
                  </a:lnTo>
                  <a:lnTo>
                    <a:pt x="249" y="885"/>
                  </a:lnTo>
                  <a:lnTo>
                    <a:pt x="0" y="885"/>
                  </a:lnTo>
                  <a:close/>
                  <a:moveTo>
                    <a:pt x="169" y="160"/>
                  </a:moveTo>
                  <a:lnTo>
                    <a:pt x="169" y="347"/>
                  </a:lnTo>
                  <a:lnTo>
                    <a:pt x="205" y="347"/>
                  </a:lnTo>
                  <a:lnTo>
                    <a:pt x="220" y="346"/>
                  </a:lnTo>
                  <a:lnTo>
                    <a:pt x="234" y="345"/>
                  </a:lnTo>
                  <a:lnTo>
                    <a:pt x="248" y="343"/>
                  </a:lnTo>
                  <a:lnTo>
                    <a:pt x="260" y="340"/>
                  </a:lnTo>
                  <a:lnTo>
                    <a:pt x="270" y="337"/>
                  </a:lnTo>
                  <a:lnTo>
                    <a:pt x="280" y="332"/>
                  </a:lnTo>
                  <a:lnTo>
                    <a:pt x="289" y="327"/>
                  </a:lnTo>
                  <a:lnTo>
                    <a:pt x="297" y="321"/>
                  </a:lnTo>
                  <a:lnTo>
                    <a:pt x="304" y="314"/>
                  </a:lnTo>
                  <a:lnTo>
                    <a:pt x="310" y="307"/>
                  </a:lnTo>
                  <a:lnTo>
                    <a:pt x="315" y="299"/>
                  </a:lnTo>
                  <a:lnTo>
                    <a:pt x="319" y="291"/>
                  </a:lnTo>
                  <a:lnTo>
                    <a:pt x="323" y="282"/>
                  </a:lnTo>
                  <a:lnTo>
                    <a:pt x="325" y="272"/>
                  </a:lnTo>
                  <a:lnTo>
                    <a:pt x="326" y="262"/>
                  </a:lnTo>
                  <a:lnTo>
                    <a:pt x="327" y="251"/>
                  </a:lnTo>
                  <a:lnTo>
                    <a:pt x="326" y="241"/>
                  </a:lnTo>
                  <a:lnTo>
                    <a:pt x="325" y="230"/>
                  </a:lnTo>
                  <a:lnTo>
                    <a:pt x="323" y="221"/>
                  </a:lnTo>
                  <a:lnTo>
                    <a:pt x="320" y="213"/>
                  </a:lnTo>
                  <a:lnTo>
                    <a:pt x="316" y="205"/>
                  </a:lnTo>
                  <a:lnTo>
                    <a:pt x="311" y="197"/>
                  </a:lnTo>
                  <a:lnTo>
                    <a:pt x="305" y="190"/>
                  </a:lnTo>
                  <a:lnTo>
                    <a:pt x="299" y="184"/>
                  </a:lnTo>
                  <a:lnTo>
                    <a:pt x="291" y="178"/>
                  </a:lnTo>
                  <a:lnTo>
                    <a:pt x="283" y="174"/>
                  </a:lnTo>
                  <a:lnTo>
                    <a:pt x="273" y="169"/>
                  </a:lnTo>
                  <a:lnTo>
                    <a:pt x="263" y="166"/>
                  </a:lnTo>
                  <a:lnTo>
                    <a:pt x="252" y="163"/>
                  </a:lnTo>
                  <a:lnTo>
                    <a:pt x="239" y="161"/>
                  </a:lnTo>
                  <a:lnTo>
                    <a:pt x="226" y="160"/>
                  </a:lnTo>
                  <a:lnTo>
                    <a:pt x="212" y="160"/>
                  </a:lnTo>
                  <a:lnTo>
                    <a:pt x="169" y="160"/>
                  </a:lnTo>
                  <a:close/>
                  <a:moveTo>
                    <a:pt x="169" y="498"/>
                  </a:moveTo>
                  <a:lnTo>
                    <a:pt x="169" y="724"/>
                  </a:lnTo>
                  <a:lnTo>
                    <a:pt x="211" y="724"/>
                  </a:lnTo>
                  <a:lnTo>
                    <a:pt x="236" y="723"/>
                  </a:lnTo>
                  <a:lnTo>
                    <a:pt x="260" y="722"/>
                  </a:lnTo>
                  <a:lnTo>
                    <a:pt x="280" y="720"/>
                  </a:lnTo>
                  <a:lnTo>
                    <a:pt x="299" y="717"/>
                  </a:lnTo>
                  <a:lnTo>
                    <a:pt x="315" y="713"/>
                  </a:lnTo>
                  <a:lnTo>
                    <a:pt x="330" y="709"/>
                  </a:lnTo>
                  <a:lnTo>
                    <a:pt x="342" y="704"/>
                  </a:lnTo>
                  <a:lnTo>
                    <a:pt x="352" y="697"/>
                  </a:lnTo>
                  <a:lnTo>
                    <a:pt x="361" y="690"/>
                  </a:lnTo>
                  <a:lnTo>
                    <a:pt x="368" y="683"/>
                  </a:lnTo>
                  <a:lnTo>
                    <a:pt x="374" y="674"/>
                  </a:lnTo>
                  <a:lnTo>
                    <a:pt x="380" y="665"/>
                  </a:lnTo>
                  <a:lnTo>
                    <a:pt x="384" y="655"/>
                  </a:lnTo>
                  <a:lnTo>
                    <a:pt x="386" y="644"/>
                  </a:lnTo>
                  <a:lnTo>
                    <a:pt x="388" y="633"/>
                  </a:lnTo>
                  <a:lnTo>
                    <a:pt x="389" y="621"/>
                  </a:lnTo>
                  <a:lnTo>
                    <a:pt x="388" y="607"/>
                  </a:lnTo>
                  <a:lnTo>
                    <a:pt x="386" y="594"/>
                  </a:lnTo>
                  <a:lnTo>
                    <a:pt x="383" y="581"/>
                  </a:lnTo>
                  <a:lnTo>
                    <a:pt x="378" y="570"/>
                  </a:lnTo>
                  <a:lnTo>
                    <a:pt x="372" y="559"/>
                  </a:lnTo>
                  <a:lnTo>
                    <a:pt x="365" y="549"/>
                  </a:lnTo>
                  <a:lnTo>
                    <a:pt x="356" y="539"/>
                  </a:lnTo>
                  <a:lnTo>
                    <a:pt x="346" y="531"/>
                  </a:lnTo>
                  <a:lnTo>
                    <a:pt x="335" y="523"/>
                  </a:lnTo>
                  <a:lnTo>
                    <a:pt x="321" y="516"/>
                  </a:lnTo>
                  <a:lnTo>
                    <a:pt x="306" y="511"/>
                  </a:lnTo>
                  <a:lnTo>
                    <a:pt x="289" y="506"/>
                  </a:lnTo>
                  <a:lnTo>
                    <a:pt x="271" y="502"/>
                  </a:lnTo>
                  <a:lnTo>
                    <a:pt x="250" y="500"/>
                  </a:lnTo>
                  <a:lnTo>
                    <a:pt x="227" y="498"/>
                  </a:lnTo>
                  <a:lnTo>
                    <a:pt x="203" y="498"/>
                  </a:lnTo>
                  <a:lnTo>
                    <a:pt x="169" y="4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39" name="Freeform 112"/>
            <p:cNvSpPr>
              <a:spLocks/>
            </p:cNvSpPr>
            <p:nvPr/>
          </p:nvSpPr>
          <p:spPr bwMode="auto">
            <a:xfrm>
              <a:off x="935038" y="6464300"/>
              <a:ext cx="57150" cy="77788"/>
            </a:xfrm>
            <a:custGeom>
              <a:avLst/>
              <a:gdLst>
                <a:gd name="T0" fmla="*/ 646 w 646"/>
                <a:gd name="T1" fmla="*/ 0 h 885"/>
                <a:gd name="T2" fmla="*/ 646 w 646"/>
                <a:gd name="T3" fmla="*/ 885 h 885"/>
                <a:gd name="T4" fmla="*/ 478 w 646"/>
                <a:gd name="T5" fmla="*/ 885 h 885"/>
                <a:gd name="T6" fmla="*/ 478 w 646"/>
                <a:gd name="T7" fmla="*/ 331 h 885"/>
                <a:gd name="T8" fmla="*/ 146 w 646"/>
                <a:gd name="T9" fmla="*/ 885 h 885"/>
                <a:gd name="T10" fmla="*/ 0 w 646"/>
                <a:gd name="T11" fmla="*/ 885 h 885"/>
                <a:gd name="T12" fmla="*/ 0 w 646"/>
                <a:gd name="T13" fmla="*/ 0 h 885"/>
                <a:gd name="T14" fmla="*/ 169 w 646"/>
                <a:gd name="T15" fmla="*/ 0 h 885"/>
                <a:gd name="T16" fmla="*/ 169 w 646"/>
                <a:gd name="T17" fmla="*/ 572 h 885"/>
                <a:gd name="T18" fmla="*/ 504 w 646"/>
                <a:gd name="T19" fmla="*/ 0 h 885"/>
                <a:gd name="T20" fmla="*/ 646 w 646"/>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885">
                  <a:moveTo>
                    <a:pt x="646" y="0"/>
                  </a:moveTo>
                  <a:lnTo>
                    <a:pt x="646" y="885"/>
                  </a:lnTo>
                  <a:lnTo>
                    <a:pt x="478" y="885"/>
                  </a:lnTo>
                  <a:lnTo>
                    <a:pt x="478" y="331"/>
                  </a:lnTo>
                  <a:lnTo>
                    <a:pt x="146" y="885"/>
                  </a:lnTo>
                  <a:lnTo>
                    <a:pt x="0" y="885"/>
                  </a:lnTo>
                  <a:lnTo>
                    <a:pt x="0" y="0"/>
                  </a:lnTo>
                  <a:lnTo>
                    <a:pt x="169" y="0"/>
                  </a:lnTo>
                  <a:lnTo>
                    <a:pt x="169" y="572"/>
                  </a:lnTo>
                  <a:lnTo>
                    <a:pt x="504" y="0"/>
                  </a:lnTo>
                  <a:lnTo>
                    <a:pt x="6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0" name="Freeform 113"/>
            <p:cNvSpPr>
              <a:spLocks/>
            </p:cNvSpPr>
            <p:nvPr/>
          </p:nvSpPr>
          <p:spPr bwMode="auto">
            <a:xfrm>
              <a:off x="1042988" y="6464300"/>
              <a:ext cx="42862" cy="77788"/>
            </a:xfrm>
            <a:custGeom>
              <a:avLst/>
              <a:gdLst>
                <a:gd name="T0" fmla="*/ 0 w 490"/>
                <a:gd name="T1" fmla="*/ 0 h 885"/>
                <a:gd name="T2" fmla="*/ 490 w 490"/>
                <a:gd name="T3" fmla="*/ 0 h 885"/>
                <a:gd name="T4" fmla="*/ 490 w 490"/>
                <a:gd name="T5" fmla="*/ 165 h 885"/>
                <a:gd name="T6" fmla="*/ 329 w 490"/>
                <a:gd name="T7" fmla="*/ 165 h 885"/>
                <a:gd name="T8" fmla="*/ 329 w 490"/>
                <a:gd name="T9" fmla="*/ 885 h 885"/>
                <a:gd name="T10" fmla="*/ 157 w 490"/>
                <a:gd name="T11" fmla="*/ 885 h 885"/>
                <a:gd name="T12" fmla="*/ 157 w 490"/>
                <a:gd name="T13" fmla="*/ 165 h 885"/>
                <a:gd name="T14" fmla="*/ 0 w 490"/>
                <a:gd name="T15" fmla="*/ 165 h 885"/>
                <a:gd name="T16" fmla="*/ 0 w 490"/>
                <a:gd name="T17"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885">
                  <a:moveTo>
                    <a:pt x="0" y="0"/>
                  </a:moveTo>
                  <a:lnTo>
                    <a:pt x="490" y="0"/>
                  </a:lnTo>
                  <a:lnTo>
                    <a:pt x="490" y="165"/>
                  </a:lnTo>
                  <a:lnTo>
                    <a:pt x="329" y="165"/>
                  </a:lnTo>
                  <a:lnTo>
                    <a:pt x="329" y="885"/>
                  </a:lnTo>
                  <a:lnTo>
                    <a:pt x="157" y="885"/>
                  </a:lnTo>
                  <a:lnTo>
                    <a:pt x="157" y="165"/>
                  </a:lnTo>
                  <a:lnTo>
                    <a:pt x="0" y="16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1" name="Freeform 114"/>
            <p:cNvSpPr>
              <a:spLocks/>
            </p:cNvSpPr>
            <p:nvPr/>
          </p:nvSpPr>
          <p:spPr bwMode="auto">
            <a:xfrm>
              <a:off x="1136650" y="6464300"/>
              <a:ext cx="57150" cy="77788"/>
            </a:xfrm>
            <a:custGeom>
              <a:avLst/>
              <a:gdLst>
                <a:gd name="T0" fmla="*/ 647 w 647"/>
                <a:gd name="T1" fmla="*/ 0 h 885"/>
                <a:gd name="T2" fmla="*/ 647 w 647"/>
                <a:gd name="T3" fmla="*/ 885 h 885"/>
                <a:gd name="T4" fmla="*/ 479 w 647"/>
                <a:gd name="T5" fmla="*/ 885 h 885"/>
                <a:gd name="T6" fmla="*/ 479 w 647"/>
                <a:gd name="T7" fmla="*/ 331 h 885"/>
                <a:gd name="T8" fmla="*/ 148 w 647"/>
                <a:gd name="T9" fmla="*/ 885 h 885"/>
                <a:gd name="T10" fmla="*/ 0 w 647"/>
                <a:gd name="T11" fmla="*/ 885 h 885"/>
                <a:gd name="T12" fmla="*/ 0 w 647"/>
                <a:gd name="T13" fmla="*/ 0 h 885"/>
                <a:gd name="T14" fmla="*/ 169 w 647"/>
                <a:gd name="T15" fmla="*/ 0 h 885"/>
                <a:gd name="T16" fmla="*/ 169 w 647"/>
                <a:gd name="T17" fmla="*/ 572 h 885"/>
                <a:gd name="T18" fmla="*/ 505 w 647"/>
                <a:gd name="T19" fmla="*/ 0 h 885"/>
                <a:gd name="T20" fmla="*/ 647 w 647"/>
                <a:gd name="T21"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7" h="885">
                  <a:moveTo>
                    <a:pt x="647" y="0"/>
                  </a:moveTo>
                  <a:lnTo>
                    <a:pt x="647" y="885"/>
                  </a:lnTo>
                  <a:lnTo>
                    <a:pt x="479" y="885"/>
                  </a:lnTo>
                  <a:lnTo>
                    <a:pt x="479" y="331"/>
                  </a:lnTo>
                  <a:lnTo>
                    <a:pt x="148" y="885"/>
                  </a:lnTo>
                  <a:lnTo>
                    <a:pt x="0" y="885"/>
                  </a:lnTo>
                  <a:lnTo>
                    <a:pt x="0" y="0"/>
                  </a:lnTo>
                  <a:lnTo>
                    <a:pt x="169" y="0"/>
                  </a:lnTo>
                  <a:lnTo>
                    <a:pt x="169" y="572"/>
                  </a:lnTo>
                  <a:lnTo>
                    <a:pt x="505" y="0"/>
                  </a:lnTo>
                  <a:lnTo>
                    <a:pt x="64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2" name="Freeform 115"/>
            <p:cNvSpPr>
              <a:spLocks noEditPoints="1"/>
            </p:cNvSpPr>
            <p:nvPr/>
          </p:nvSpPr>
          <p:spPr bwMode="auto">
            <a:xfrm>
              <a:off x="1249363" y="6464300"/>
              <a:ext cx="50800" cy="77788"/>
            </a:xfrm>
            <a:custGeom>
              <a:avLst/>
              <a:gdLst>
                <a:gd name="T0" fmla="*/ 574 w 574"/>
                <a:gd name="T1" fmla="*/ 885 h 885"/>
                <a:gd name="T2" fmla="*/ 405 w 574"/>
                <a:gd name="T3" fmla="*/ 529 h 885"/>
                <a:gd name="T4" fmla="*/ 185 w 574"/>
                <a:gd name="T5" fmla="*/ 885 h 885"/>
                <a:gd name="T6" fmla="*/ 201 w 574"/>
                <a:gd name="T7" fmla="*/ 501 h 885"/>
                <a:gd name="T8" fmla="*/ 160 w 574"/>
                <a:gd name="T9" fmla="*/ 487 h 885"/>
                <a:gd name="T10" fmla="*/ 125 w 574"/>
                <a:gd name="T11" fmla="*/ 467 h 885"/>
                <a:gd name="T12" fmla="*/ 95 w 574"/>
                <a:gd name="T13" fmla="*/ 444 h 885"/>
                <a:gd name="T14" fmla="*/ 70 w 574"/>
                <a:gd name="T15" fmla="*/ 418 h 885"/>
                <a:gd name="T16" fmla="*/ 50 w 574"/>
                <a:gd name="T17" fmla="*/ 387 h 885"/>
                <a:gd name="T18" fmla="*/ 37 w 574"/>
                <a:gd name="T19" fmla="*/ 351 h 885"/>
                <a:gd name="T20" fmla="*/ 29 w 574"/>
                <a:gd name="T21" fmla="*/ 312 h 885"/>
                <a:gd name="T22" fmla="*/ 26 w 574"/>
                <a:gd name="T23" fmla="*/ 269 h 885"/>
                <a:gd name="T24" fmla="*/ 27 w 574"/>
                <a:gd name="T25" fmla="*/ 236 h 885"/>
                <a:gd name="T26" fmla="*/ 31 w 574"/>
                <a:gd name="T27" fmla="*/ 207 h 885"/>
                <a:gd name="T28" fmla="*/ 36 w 574"/>
                <a:gd name="T29" fmla="*/ 180 h 885"/>
                <a:gd name="T30" fmla="*/ 44 w 574"/>
                <a:gd name="T31" fmla="*/ 155 h 885"/>
                <a:gd name="T32" fmla="*/ 54 w 574"/>
                <a:gd name="T33" fmla="*/ 132 h 885"/>
                <a:gd name="T34" fmla="*/ 67 w 574"/>
                <a:gd name="T35" fmla="*/ 111 h 885"/>
                <a:gd name="T36" fmla="*/ 81 w 574"/>
                <a:gd name="T37" fmla="*/ 91 h 885"/>
                <a:gd name="T38" fmla="*/ 97 w 574"/>
                <a:gd name="T39" fmla="*/ 74 h 885"/>
                <a:gd name="T40" fmla="*/ 115 w 574"/>
                <a:gd name="T41" fmla="*/ 58 h 885"/>
                <a:gd name="T42" fmla="*/ 134 w 574"/>
                <a:gd name="T43" fmla="*/ 45 h 885"/>
                <a:gd name="T44" fmla="*/ 154 w 574"/>
                <a:gd name="T45" fmla="*/ 34 h 885"/>
                <a:gd name="T46" fmla="*/ 176 w 574"/>
                <a:gd name="T47" fmla="*/ 25 h 885"/>
                <a:gd name="T48" fmla="*/ 216 w 574"/>
                <a:gd name="T49" fmla="*/ 12 h 885"/>
                <a:gd name="T50" fmla="*/ 247 w 574"/>
                <a:gd name="T51" fmla="*/ 6 h 885"/>
                <a:gd name="T52" fmla="*/ 298 w 574"/>
                <a:gd name="T53" fmla="*/ 4 h 885"/>
                <a:gd name="T54" fmla="*/ 395 w 574"/>
                <a:gd name="T55" fmla="*/ 0 h 885"/>
                <a:gd name="T56" fmla="*/ 405 w 574"/>
                <a:gd name="T57" fmla="*/ 364 h 885"/>
                <a:gd name="T58" fmla="*/ 359 w 574"/>
                <a:gd name="T59" fmla="*/ 164 h 885"/>
                <a:gd name="T60" fmla="*/ 305 w 574"/>
                <a:gd name="T61" fmla="*/ 166 h 885"/>
                <a:gd name="T62" fmla="*/ 267 w 574"/>
                <a:gd name="T63" fmla="*/ 172 h 885"/>
                <a:gd name="T64" fmla="*/ 254 w 574"/>
                <a:gd name="T65" fmla="*/ 176 h 885"/>
                <a:gd name="T66" fmla="*/ 242 w 574"/>
                <a:gd name="T67" fmla="*/ 183 h 885"/>
                <a:gd name="T68" fmla="*/ 232 w 574"/>
                <a:gd name="T69" fmla="*/ 193 h 885"/>
                <a:gd name="T70" fmla="*/ 222 w 574"/>
                <a:gd name="T71" fmla="*/ 204 h 885"/>
                <a:gd name="T72" fmla="*/ 215 w 574"/>
                <a:gd name="T73" fmla="*/ 217 h 885"/>
                <a:gd name="T74" fmla="*/ 209 w 574"/>
                <a:gd name="T75" fmla="*/ 232 h 885"/>
                <a:gd name="T76" fmla="*/ 206 w 574"/>
                <a:gd name="T77" fmla="*/ 249 h 885"/>
                <a:gd name="T78" fmla="*/ 205 w 574"/>
                <a:gd name="T79" fmla="*/ 266 h 885"/>
                <a:gd name="T80" fmla="*/ 207 w 574"/>
                <a:gd name="T81" fmla="*/ 292 h 885"/>
                <a:gd name="T82" fmla="*/ 214 w 574"/>
                <a:gd name="T83" fmla="*/ 313 h 885"/>
                <a:gd name="T84" fmla="*/ 225 w 574"/>
                <a:gd name="T85" fmla="*/ 330 h 885"/>
                <a:gd name="T86" fmla="*/ 240 w 574"/>
                <a:gd name="T87" fmla="*/ 342 h 885"/>
                <a:gd name="T88" fmla="*/ 260 w 574"/>
                <a:gd name="T89" fmla="*/ 352 h 885"/>
                <a:gd name="T90" fmla="*/ 286 w 574"/>
                <a:gd name="T91" fmla="*/ 359 h 885"/>
                <a:gd name="T92" fmla="*/ 317 w 574"/>
                <a:gd name="T93" fmla="*/ 363 h 885"/>
                <a:gd name="T94" fmla="*/ 352 w 574"/>
                <a:gd name="T95" fmla="*/ 36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4" h="885">
                  <a:moveTo>
                    <a:pt x="574" y="0"/>
                  </a:moveTo>
                  <a:lnTo>
                    <a:pt x="574" y="885"/>
                  </a:lnTo>
                  <a:lnTo>
                    <a:pt x="405" y="885"/>
                  </a:lnTo>
                  <a:lnTo>
                    <a:pt x="405" y="529"/>
                  </a:lnTo>
                  <a:lnTo>
                    <a:pt x="363" y="529"/>
                  </a:lnTo>
                  <a:lnTo>
                    <a:pt x="185" y="885"/>
                  </a:lnTo>
                  <a:lnTo>
                    <a:pt x="0" y="885"/>
                  </a:lnTo>
                  <a:lnTo>
                    <a:pt x="201" y="501"/>
                  </a:lnTo>
                  <a:lnTo>
                    <a:pt x="180" y="495"/>
                  </a:lnTo>
                  <a:lnTo>
                    <a:pt x="160" y="487"/>
                  </a:lnTo>
                  <a:lnTo>
                    <a:pt x="142" y="477"/>
                  </a:lnTo>
                  <a:lnTo>
                    <a:pt x="125" y="467"/>
                  </a:lnTo>
                  <a:lnTo>
                    <a:pt x="109" y="456"/>
                  </a:lnTo>
                  <a:lnTo>
                    <a:pt x="95" y="444"/>
                  </a:lnTo>
                  <a:lnTo>
                    <a:pt x="82" y="432"/>
                  </a:lnTo>
                  <a:lnTo>
                    <a:pt x="70" y="418"/>
                  </a:lnTo>
                  <a:lnTo>
                    <a:pt x="59" y="403"/>
                  </a:lnTo>
                  <a:lnTo>
                    <a:pt x="50" y="387"/>
                  </a:lnTo>
                  <a:lnTo>
                    <a:pt x="43" y="370"/>
                  </a:lnTo>
                  <a:lnTo>
                    <a:pt x="37" y="351"/>
                  </a:lnTo>
                  <a:lnTo>
                    <a:pt x="32" y="332"/>
                  </a:lnTo>
                  <a:lnTo>
                    <a:pt x="29" y="312"/>
                  </a:lnTo>
                  <a:lnTo>
                    <a:pt x="27" y="291"/>
                  </a:lnTo>
                  <a:lnTo>
                    <a:pt x="26" y="269"/>
                  </a:lnTo>
                  <a:lnTo>
                    <a:pt x="26" y="253"/>
                  </a:lnTo>
                  <a:lnTo>
                    <a:pt x="27" y="236"/>
                  </a:lnTo>
                  <a:lnTo>
                    <a:pt x="29" y="222"/>
                  </a:lnTo>
                  <a:lnTo>
                    <a:pt x="31" y="207"/>
                  </a:lnTo>
                  <a:lnTo>
                    <a:pt x="33" y="193"/>
                  </a:lnTo>
                  <a:lnTo>
                    <a:pt x="36" y="180"/>
                  </a:lnTo>
                  <a:lnTo>
                    <a:pt x="40" y="167"/>
                  </a:lnTo>
                  <a:lnTo>
                    <a:pt x="44" y="155"/>
                  </a:lnTo>
                  <a:lnTo>
                    <a:pt x="49" y="143"/>
                  </a:lnTo>
                  <a:lnTo>
                    <a:pt x="54" y="132"/>
                  </a:lnTo>
                  <a:lnTo>
                    <a:pt x="60" y="121"/>
                  </a:lnTo>
                  <a:lnTo>
                    <a:pt x="67" y="111"/>
                  </a:lnTo>
                  <a:lnTo>
                    <a:pt x="74" y="101"/>
                  </a:lnTo>
                  <a:lnTo>
                    <a:pt x="81" y="91"/>
                  </a:lnTo>
                  <a:lnTo>
                    <a:pt x="89" y="82"/>
                  </a:lnTo>
                  <a:lnTo>
                    <a:pt x="97" y="74"/>
                  </a:lnTo>
                  <a:lnTo>
                    <a:pt x="106" y="66"/>
                  </a:lnTo>
                  <a:lnTo>
                    <a:pt x="115" y="58"/>
                  </a:lnTo>
                  <a:lnTo>
                    <a:pt x="124" y="51"/>
                  </a:lnTo>
                  <a:lnTo>
                    <a:pt x="134" y="45"/>
                  </a:lnTo>
                  <a:lnTo>
                    <a:pt x="144" y="39"/>
                  </a:lnTo>
                  <a:lnTo>
                    <a:pt x="154" y="34"/>
                  </a:lnTo>
                  <a:lnTo>
                    <a:pt x="165" y="29"/>
                  </a:lnTo>
                  <a:lnTo>
                    <a:pt x="176" y="25"/>
                  </a:lnTo>
                  <a:lnTo>
                    <a:pt x="197" y="18"/>
                  </a:lnTo>
                  <a:lnTo>
                    <a:pt x="216" y="12"/>
                  </a:lnTo>
                  <a:lnTo>
                    <a:pt x="233" y="8"/>
                  </a:lnTo>
                  <a:lnTo>
                    <a:pt x="247" y="6"/>
                  </a:lnTo>
                  <a:lnTo>
                    <a:pt x="266" y="5"/>
                  </a:lnTo>
                  <a:lnTo>
                    <a:pt x="298" y="4"/>
                  </a:lnTo>
                  <a:lnTo>
                    <a:pt x="341" y="2"/>
                  </a:lnTo>
                  <a:lnTo>
                    <a:pt x="395" y="0"/>
                  </a:lnTo>
                  <a:lnTo>
                    <a:pt x="574" y="0"/>
                  </a:lnTo>
                  <a:close/>
                  <a:moveTo>
                    <a:pt x="405" y="364"/>
                  </a:moveTo>
                  <a:lnTo>
                    <a:pt x="405" y="164"/>
                  </a:lnTo>
                  <a:lnTo>
                    <a:pt x="359" y="164"/>
                  </a:lnTo>
                  <a:lnTo>
                    <a:pt x="330" y="165"/>
                  </a:lnTo>
                  <a:lnTo>
                    <a:pt x="305" y="166"/>
                  </a:lnTo>
                  <a:lnTo>
                    <a:pt x="284" y="168"/>
                  </a:lnTo>
                  <a:lnTo>
                    <a:pt x="267" y="172"/>
                  </a:lnTo>
                  <a:lnTo>
                    <a:pt x="261" y="174"/>
                  </a:lnTo>
                  <a:lnTo>
                    <a:pt x="254" y="176"/>
                  </a:lnTo>
                  <a:lnTo>
                    <a:pt x="248" y="180"/>
                  </a:lnTo>
                  <a:lnTo>
                    <a:pt x="242" y="183"/>
                  </a:lnTo>
                  <a:lnTo>
                    <a:pt x="237" y="188"/>
                  </a:lnTo>
                  <a:lnTo>
                    <a:pt x="232" y="193"/>
                  </a:lnTo>
                  <a:lnTo>
                    <a:pt x="227" y="198"/>
                  </a:lnTo>
                  <a:lnTo>
                    <a:pt x="222" y="204"/>
                  </a:lnTo>
                  <a:lnTo>
                    <a:pt x="218" y="210"/>
                  </a:lnTo>
                  <a:lnTo>
                    <a:pt x="215" y="217"/>
                  </a:lnTo>
                  <a:lnTo>
                    <a:pt x="212" y="224"/>
                  </a:lnTo>
                  <a:lnTo>
                    <a:pt x="209" y="232"/>
                  </a:lnTo>
                  <a:lnTo>
                    <a:pt x="207" y="241"/>
                  </a:lnTo>
                  <a:lnTo>
                    <a:pt x="206" y="249"/>
                  </a:lnTo>
                  <a:lnTo>
                    <a:pt x="205" y="257"/>
                  </a:lnTo>
                  <a:lnTo>
                    <a:pt x="205" y="266"/>
                  </a:lnTo>
                  <a:lnTo>
                    <a:pt x="206" y="280"/>
                  </a:lnTo>
                  <a:lnTo>
                    <a:pt x="207" y="292"/>
                  </a:lnTo>
                  <a:lnTo>
                    <a:pt x="210" y="303"/>
                  </a:lnTo>
                  <a:lnTo>
                    <a:pt x="214" y="313"/>
                  </a:lnTo>
                  <a:lnTo>
                    <a:pt x="219" y="322"/>
                  </a:lnTo>
                  <a:lnTo>
                    <a:pt x="225" y="330"/>
                  </a:lnTo>
                  <a:lnTo>
                    <a:pt x="232" y="337"/>
                  </a:lnTo>
                  <a:lnTo>
                    <a:pt x="240" y="342"/>
                  </a:lnTo>
                  <a:lnTo>
                    <a:pt x="249" y="348"/>
                  </a:lnTo>
                  <a:lnTo>
                    <a:pt x="260" y="352"/>
                  </a:lnTo>
                  <a:lnTo>
                    <a:pt x="272" y="356"/>
                  </a:lnTo>
                  <a:lnTo>
                    <a:pt x="286" y="359"/>
                  </a:lnTo>
                  <a:lnTo>
                    <a:pt x="301" y="361"/>
                  </a:lnTo>
                  <a:lnTo>
                    <a:pt x="317" y="363"/>
                  </a:lnTo>
                  <a:lnTo>
                    <a:pt x="334" y="364"/>
                  </a:lnTo>
                  <a:lnTo>
                    <a:pt x="352" y="364"/>
                  </a:lnTo>
                  <a:lnTo>
                    <a:pt x="405"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 name="Группа 147"/>
          <p:cNvGrpSpPr/>
          <p:nvPr/>
        </p:nvGrpSpPr>
        <p:grpSpPr>
          <a:xfrm>
            <a:off x="9129464" y="6146800"/>
            <a:ext cx="325437" cy="400050"/>
            <a:chOff x="9129464" y="6146800"/>
            <a:chExt cx="325437" cy="400050"/>
          </a:xfrm>
        </p:grpSpPr>
        <p:sp>
          <p:nvSpPr>
            <p:cNvPr id="145" name="Freeform 84"/>
            <p:cNvSpPr>
              <a:spLocks/>
            </p:cNvSpPr>
            <p:nvPr/>
          </p:nvSpPr>
          <p:spPr bwMode="auto">
            <a:xfrm>
              <a:off x="9129464" y="6146800"/>
              <a:ext cx="325437" cy="400050"/>
            </a:xfrm>
            <a:custGeom>
              <a:avLst/>
              <a:gdLst>
                <a:gd name="T0" fmla="*/ 0 w 3695"/>
                <a:gd name="T1" fmla="*/ 240 h 4530"/>
                <a:gd name="T2" fmla="*/ 29 w 3695"/>
                <a:gd name="T3" fmla="*/ 210 h 4530"/>
                <a:gd name="T4" fmla="*/ 59 w 3695"/>
                <a:gd name="T5" fmla="*/ 180 h 4530"/>
                <a:gd name="T6" fmla="*/ 89 w 3695"/>
                <a:gd name="T7" fmla="*/ 150 h 4530"/>
                <a:gd name="T8" fmla="*/ 118 w 3695"/>
                <a:gd name="T9" fmla="*/ 120 h 4530"/>
                <a:gd name="T10" fmla="*/ 148 w 3695"/>
                <a:gd name="T11" fmla="*/ 90 h 4530"/>
                <a:gd name="T12" fmla="*/ 178 w 3695"/>
                <a:gd name="T13" fmla="*/ 60 h 4530"/>
                <a:gd name="T14" fmla="*/ 207 w 3695"/>
                <a:gd name="T15" fmla="*/ 30 h 4530"/>
                <a:gd name="T16" fmla="*/ 236 w 3695"/>
                <a:gd name="T17" fmla="*/ 0 h 4530"/>
                <a:gd name="T18" fmla="*/ 3695 w 3695"/>
                <a:gd name="T19" fmla="*/ 0 h 4530"/>
                <a:gd name="T20" fmla="*/ 3694 w 3695"/>
                <a:gd name="T21" fmla="*/ 4530 h 4530"/>
                <a:gd name="T22" fmla="*/ 3447 w 3695"/>
                <a:gd name="T23" fmla="*/ 4281 h 4530"/>
                <a:gd name="T24" fmla="*/ 3447 w 3695"/>
                <a:gd name="T25" fmla="*/ 240 h 4530"/>
                <a:gd name="T26" fmla="*/ 0 w 3695"/>
                <a:gd name="T27" fmla="*/ 240 h 4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5" h="4530">
                  <a:moveTo>
                    <a:pt x="0" y="240"/>
                  </a:moveTo>
                  <a:lnTo>
                    <a:pt x="29" y="210"/>
                  </a:lnTo>
                  <a:lnTo>
                    <a:pt x="59" y="180"/>
                  </a:lnTo>
                  <a:lnTo>
                    <a:pt x="89" y="150"/>
                  </a:lnTo>
                  <a:lnTo>
                    <a:pt x="118" y="120"/>
                  </a:lnTo>
                  <a:lnTo>
                    <a:pt x="148" y="90"/>
                  </a:lnTo>
                  <a:lnTo>
                    <a:pt x="178" y="60"/>
                  </a:lnTo>
                  <a:lnTo>
                    <a:pt x="207" y="30"/>
                  </a:lnTo>
                  <a:lnTo>
                    <a:pt x="236" y="0"/>
                  </a:lnTo>
                  <a:lnTo>
                    <a:pt x="3695" y="0"/>
                  </a:lnTo>
                  <a:lnTo>
                    <a:pt x="3694" y="4530"/>
                  </a:lnTo>
                  <a:lnTo>
                    <a:pt x="3447" y="4281"/>
                  </a:lnTo>
                  <a:lnTo>
                    <a:pt x="3447" y="240"/>
                  </a:lnTo>
                  <a:lnTo>
                    <a:pt x="0" y="240"/>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7" name="Прямоугольник 146"/>
            <p:cNvSpPr/>
            <p:nvPr/>
          </p:nvSpPr>
          <p:spPr>
            <a:xfrm>
              <a:off x="9129464" y="6170712"/>
              <a:ext cx="30673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9" name="Text Box 3"/>
          <p:cNvSpPr txBox="1">
            <a:spLocks noChangeArrowheads="1"/>
          </p:cNvSpPr>
          <p:nvPr/>
        </p:nvSpPr>
        <p:spPr bwMode="auto">
          <a:xfrm>
            <a:off x="1955162" y="6346825"/>
            <a:ext cx="6820556" cy="223138"/>
          </a:xfrm>
          <a:prstGeom prst="rect">
            <a:avLst/>
          </a:prstGeom>
          <a:noFill/>
          <a:ln w="9525">
            <a:noFill/>
            <a:miter lim="800000"/>
            <a:headEnd/>
            <a:tailEnd/>
          </a:ln>
        </p:spPr>
        <p:txBody>
          <a:bodyPr wrap="square">
            <a:spAutoFit/>
          </a:bodyPr>
          <a:lstStyle/>
          <a:p>
            <a:pPr algn="ctr">
              <a:spcBef>
                <a:spcPts val="0"/>
              </a:spcBef>
            </a:pPr>
            <a:r>
              <a:rPr lang="ru-RU" sz="850" dirty="0" smtClean="0">
                <a:solidFill>
                  <a:schemeClr val="bg1"/>
                </a:solidFill>
                <a:latin typeface="Arial" pitchFamily="34" charset="0"/>
                <a:cs typeface="Arial" pitchFamily="34" charset="0"/>
              </a:rPr>
              <a:t>тел</a:t>
            </a:r>
            <a:r>
              <a:rPr lang="en-US" sz="850" dirty="0">
                <a:solidFill>
                  <a:schemeClr val="bg1"/>
                </a:solidFill>
                <a:latin typeface="Arial" pitchFamily="34" charset="0"/>
                <a:cs typeface="Arial" pitchFamily="34" charset="0"/>
              </a:rPr>
              <a:t> </a:t>
            </a:r>
            <a:r>
              <a:rPr lang="en-US" sz="850" dirty="0" smtClean="0">
                <a:solidFill>
                  <a:schemeClr val="bg1"/>
                </a:solidFill>
                <a:latin typeface="Arial" pitchFamily="34" charset="0"/>
                <a:cs typeface="Arial" pitchFamily="34" charset="0"/>
              </a:rPr>
              <a:t> /</a:t>
            </a:r>
            <a:r>
              <a:rPr lang="ru-RU" sz="850" dirty="0" smtClean="0">
                <a:solidFill>
                  <a:schemeClr val="bg1"/>
                </a:solidFill>
                <a:latin typeface="Arial" pitchFamily="34" charset="0"/>
                <a:cs typeface="Arial" pitchFamily="34" charset="0"/>
              </a:rPr>
              <a:t> факс  +7 (495) 280 0520,  +7 (499) 426 0828,  </a:t>
            </a:r>
            <a:r>
              <a:rPr lang="en-US" sz="850" dirty="0" smtClean="0">
                <a:solidFill>
                  <a:schemeClr val="bg1"/>
                </a:solidFill>
                <a:latin typeface="Arial" pitchFamily="34" charset="0"/>
                <a:cs typeface="Arial" pitchFamily="34" charset="0"/>
              </a:rPr>
              <a:t>e-mail: info@vektorr.ru,   </a:t>
            </a:r>
            <a:r>
              <a:rPr lang="ru-RU" sz="850" dirty="0" smtClean="0">
                <a:solidFill>
                  <a:schemeClr val="bg1"/>
                </a:solidFill>
                <a:latin typeface="Arial" pitchFamily="34" charset="0"/>
                <a:cs typeface="Arial" pitchFamily="34" charset="0"/>
              </a:rPr>
              <a:t>сайт</a:t>
            </a:r>
            <a:r>
              <a:rPr lang="en-US" sz="850" dirty="0" smtClean="0">
                <a:solidFill>
                  <a:schemeClr val="bg1"/>
                </a:solidFill>
                <a:latin typeface="Arial" pitchFamily="34" charset="0"/>
                <a:cs typeface="Arial" pitchFamily="34" charset="0"/>
              </a:rPr>
              <a:t>:  www.vektorr.ru ,   </a:t>
            </a:r>
            <a:r>
              <a:rPr lang="ru-RU" sz="850" dirty="0" err="1" smtClean="0">
                <a:solidFill>
                  <a:schemeClr val="bg1"/>
                </a:solidFill>
                <a:latin typeface="Arial" pitchFamily="34" charset="0"/>
                <a:cs typeface="Arial" pitchFamily="34" charset="0"/>
              </a:rPr>
              <a:t>ВекторРазвития.РФ</a:t>
            </a:r>
            <a:endParaRPr lang="ru-RU" sz="850" b="1" dirty="0" smtClean="0">
              <a:solidFill>
                <a:schemeClr val="bg1"/>
              </a:solidFill>
              <a:latin typeface="Arial" pitchFamily="34" charset="0"/>
              <a:cs typeface="Arial" pitchFamily="34" charset="0"/>
            </a:endParaRPr>
          </a:p>
        </p:txBody>
      </p:sp>
      <p:sp>
        <p:nvSpPr>
          <p:cNvPr id="150" name="Номер слайда 1"/>
          <p:cNvSpPr txBox="1">
            <a:spLocks noGrp="1"/>
          </p:cNvSpPr>
          <p:nvPr/>
        </p:nvSpPr>
        <p:spPr bwMode="auto">
          <a:xfrm>
            <a:off x="9129464" y="6165304"/>
            <a:ext cx="287338" cy="298432"/>
          </a:xfrm>
          <a:prstGeom prst="rect">
            <a:avLst/>
          </a:prstGeom>
          <a:solidFill>
            <a:schemeClr val="bg1">
              <a:alpha val="0"/>
            </a:schemeClr>
          </a:solidFill>
          <a:ln w="19050" algn="ctr">
            <a:no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900" dirty="0" smtClean="0">
                <a:solidFill>
                  <a:srgbClr val="003399"/>
                </a:solidFill>
                <a:latin typeface="Arial" pitchFamily="34" charset="0"/>
              </a:rPr>
              <a:t>9</a:t>
            </a:r>
            <a:endParaRPr kumimoji="0" lang="ru-RU" sz="900" b="0" i="0" u="none" strike="noStrike" cap="none" normalizeH="0" baseline="0" dirty="0" smtClean="0">
              <a:ln>
                <a:noFill/>
              </a:ln>
              <a:solidFill>
                <a:srgbClr val="003399"/>
              </a:solidFill>
              <a:effectLst/>
              <a:latin typeface="Arial" pitchFamily="34" charset="0"/>
            </a:endParaRPr>
          </a:p>
        </p:txBody>
      </p:sp>
    </p:spTree>
    <p:extLst>
      <p:ext uri="{BB962C8B-B14F-4D97-AF65-F5344CB8AC3E}">
        <p14:creationId xmlns:p14="http://schemas.microsoft.com/office/powerpoint/2010/main" val="836726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3775</TotalTime>
  <Words>4354</Words>
  <Application>Microsoft Office PowerPoint</Application>
  <PresentationFormat>Лист A4 (210x297 мм)</PresentationFormat>
  <Paragraphs>303</Paragraphs>
  <Slides>41</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41</vt:i4>
      </vt:variant>
    </vt:vector>
  </HeadingPairs>
  <TitlesOfParts>
    <vt:vector size="44" baseType="lpstr">
      <vt:lpstr>Arial</vt:lpstr>
      <vt:lpstr>Calibri</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ArtGri</dc:creator>
  <cp:lastModifiedBy>Windows User</cp:lastModifiedBy>
  <cp:revision>352</cp:revision>
  <dcterms:created xsi:type="dcterms:W3CDTF">2013-05-20T06:30:48Z</dcterms:created>
  <dcterms:modified xsi:type="dcterms:W3CDTF">2020-07-16T04:28:51Z</dcterms:modified>
</cp:coreProperties>
</file>