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5"/>
  </p:notesMasterIdLst>
  <p:sldIdLst>
    <p:sldId id="292" r:id="rId3"/>
    <p:sldId id="422" r:id="rId4"/>
    <p:sldId id="423" r:id="rId5"/>
    <p:sldId id="494" r:id="rId6"/>
    <p:sldId id="418" r:id="rId7"/>
    <p:sldId id="493" r:id="rId8"/>
    <p:sldId id="419" r:id="rId9"/>
    <p:sldId id="420" r:id="rId10"/>
    <p:sldId id="474" r:id="rId11"/>
    <p:sldId id="424" r:id="rId12"/>
    <p:sldId id="425" r:id="rId13"/>
    <p:sldId id="426" r:id="rId14"/>
    <p:sldId id="427" r:id="rId15"/>
    <p:sldId id="428" r:id="rId16"/>
    <p:sldId id="475" r:id="rId17"/>
    <p:sldId id="477" r:id="rId18"/>
    <p:sldId id="480" r:id="rId19"/>
    <p:sldId id="481" r:id="rId20"/>
    <p:sldId id="482" r:id="rId21"/>
    <p:sldId id="483" r:id="rId22"/>
    <p:sldId id="478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79" r:id="rId33"/>
    <p:sldId id="47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4660"/>
  </p:normalViewPr>
  <p:slideViewPr>
    <p:cSldViewPr>
      <p:cViewPr>
        <p:scale>
          <a:sx n="125" d="100"/>
          <a:sy n="12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ABE55-56ED-1842-AE5E-7DABAF7B17B8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B2A07F-940D-1147-A416-64ABE00E70D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Garamond" pitchFamily="18" charset="0"/>
              <a:cs typeface="Arial" panose="020B0604020202020204" pitchFamily="34" charset="0"/>
            </a:rPr>
            <a:t>Аукцион</a:t>
          </a:r>
          <a:endParaRPr lang="en-US" sz="2400" b="1" dirty="0">
            <a:solidFill>
              <a:schemeClr val="tx1"/>
            </a:solidFill>
            <a:effectLst/>
            <a:latin typeface="Garamond" pitchFamily="18" charset="0"/>
            <a:cs typeface="Arial" panose="020B0604020202020204" pitchFamily="34" charset="0"/>
          </a:endParaRPr>
        </a:p>
      </dgm:t>
    </dgm:pt>
    <dgm:pt modelId="{0F3F6AD3-D49C-4347-B75D-136CF08A6E2F}" type="parTrans" cxnId="{22F3028A-2417-8243-B5A7-5DCA8DBE2987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79163-E54F-FD4B-AAB2-51AE6888CD9C}" type="sibTrans" cxnId="{22F3028A-2417-8243-B5A7-5DCA8DBE2987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29629-ECC5-AA47-8A96-672AB613C58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Garamond" pitchFamily="18" charset="0"/>
              <a:cs typeface="Arial" panose="020B0604020202020204" pitchFamily="34" charset="0"/>
            </a:rPr>
            <a:t>размер разового платежа за право пользования недрами</a:t>
          </a:r>
          <a:endParaRPr lang="en-US" sz="2400" b="0" dirty="0">
            <a:latin typeface="Garamond" pitchFamily="18" charset="0"/>
            <a:cs typeface="Arial" panose="020B0604020202020204" pitchFamily="34" charset="0"/>
          </a:endParaRPr>
        </a:p>
      </dgm:t>
    </dgm:pt>
    <dgm:pt modelId="{03903C3C-118C-F548-A3DE-83E04C3ADCD9}" type="parTrans" cxnId="{6648825B-7E6E-A84F-AAE2-930C7ED30C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C6DDF-ED37-8C47-99A6-08385EB349DA}" type="sibTrans" cxnId="{6648825B-7E6E-A84F-AAE2-930C7ED30C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DA9E8-4462-3044-B03A-3EFAF61406F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/>
              <a:latin typeface="Garamond" pitchFamily="18" charset="0"/>
              <a:cs typeface="Arial" panose="020B0604020202020204" pitchFamily="34" charset="0"/>
            </a:rPr>
            <a:t>Конкурс</a:t>
          </a:r>
          <a:endParaRPr lang="en-US" sz="2400" b="1" dirty="0">
            <a:solidFill>
              <a:schemeClr val="tx1"/>
            </a:solidFill>
            <a:effectLst/>
            <a:latin typeface="Garamond" pitchFamily="18" charset="0"/>
            <a:cs typeface="Arial" panose="020B0604020202020204" pitchFamily="34" charset="0"/>
          </a:endParaRPr>
        </a:p>
      </dgm:t>
    </dgm:pt>
    <dgm:pt modelId="{F6DA6B84-664F-664F-AF49-F7060DBF1478}" type="parTrans" cxnId="{0346DE8E-EBC0-8244-896F-83DCC56FA4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D9437-3F0C-2E4D-A962-DB618BA16C05}" type="sibTrans" cxnId="{0346DE8E-EBC0-8244-896F-83DCC56FA4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8D68D-81DC-45C0-817C-AF5C9A773E6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latin typeface="Garamond" pitchFamily="18" charset="0"/>
              <a:cs typeface="Arial" panose="020B0604020202020204" pitchFamily="34" charset="0"/>
            </a:rPr>
            <a:t>эффективность мероприятий по охране недр и окружающей среды</a:t>
          </a:r>
          <a:endParaRPr lang="en-US" b="0" dirty="0">
            <a:latin typeface="Garamond" pitchFamily="18" charset="0"/>
            <a:cs typeface="Arial" panose="020B0604020202020204" pitchFamily="34" charset="0"/>
          </a:endParaRPr>
        </a:p>
      </dgm:t>
    </dgm:pt>
    <dgm:pt modelId="{F6285D3B-3593-4903-92B9-CF94017D4CD8}" type="sibTrans" cxnId="{CBDC8056-1640-4627-8EFC-8B855651722A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00965-86E1-489E-9FA7-81ED36DE1DD2}" type="parTrans" cxnId="{CBDC8056-1640-4627-8EFC-8B855651722A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F70BB-059F-47E0-AEDA-F87252464F9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latin typeface="Garamond" pitchFamily="18" charset="0"/>
              <a:cs typeface="Arial" panose="020B0604020202020204" pitchFamily="34" charset="0"/>
            </a:rPr>
            <a:t>сроки реализации соответствующих программ</a:t>
          </a:r>
          <a:endParaRPr lang="en-US" b="0" dirty="0">
            <a:latin typeface="Garamond" pitchFamily="18" charset="0"/>
            <a:cs typeface="Arial" panose="020B0604020202020204" pitchFamily="34" charset="0"/>
          </a:endParaRPr>
        </a:p>
      </dgm:t>
    </dgm:pt>
    <dgm:pt modelId="{68DE1724-D900-48A4-9153-CF7625DEFA7E}" type="sibTrans" cxnId="{3CFFE81E-5AEB-4203-80AB-2B38452F2C3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267CF-06A7-4FC1-B5A3-60CABDD2136A}" type="parTrans" cxnId="{3CFFE81E-5AEB-4203-80AB-2B38452F2C3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763BD-1B07-4764-9698-B5FEBD67987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latin typeface="Garamond" pitchFamily="18" charset="0"/>
              <a:cs typeface="Arial" panose="020B0604020202020204" pitchFamily="34" charset="0"/>
            </a:rPr>
            <a:t>полнота извлечения полезных ископаемых, вклад в социально-экономическое развитие территории</a:t>
          </a:r>
          <a:endParaRPr lang="en-US" b="0" dirty="0">
            <a:latin typeface="Garamond" pitchFamily="18" charset="0"/>
            <a:cs typeface="Arial" panose="020B0604020202020204" pitchFamily="34" charset="0"/>
          </a:endParaRPr>
        </a:p>
      </dgm:t>
    </dgm:pt>
    <dgm:pt modelId="{07B1DA2C-D6B5-4E7F-A8CD-5821EB5C08A6}" type="sibTrans" cxnId="{6116A279-B83D-4532-8D4B-37DA9F630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E734E-F37E-45E2-BE15-DC69B5837ED1}" type="parTrans" cxnId="{6116A279-B83D-4532-8D4B-37DA9F630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4E8BA-E175-404B-A12A-A74BE2C4AF1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dirty="0" smtClean="0">
              <a:latin typeface="Garamond" pitchFamily="18" charset="0"/>
              <a:cs typeface="Arial" panose="020B0604020202020204" pitchFamily="34" charset="0"/>
            </a:rPr>
            <a:t>научно-технический уровень программ геологического изучения недр и использования участков недр</a:t>
          </a:r>
          <a:endParaRPr lang="en-US" b="0" dirty="0">
            <a:latin typeface="Garamond" pitchFamily="18" charset="0"/>
            <a:cs typeface="Arial" panose="020B0604020202020204" pitchFamily="34" charset="0"/>
          </a:endParaRPr>
        </a:p>
      </dgm:t>
    </dgm:pt>
    <dgm:pt modelId="{59CC71C6-8B55-854F-9A2D-B535B398A84D}" type="sibTrans" cxnId="{FBD416F8-26CC-CA4A-961E-45D6DA609358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99886-9DF8-8C4B-BC98-39F33CA717C7}" type="parTrans" cxnId="{FBD416F8-26CC-CA4A-961E-45D6DA609358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CD286-0B59-4A20-BEF3-282CF7410013}" type="pres">
      <dgm:prSet presAssocID="{115ABE55-56ED-1842-AE5E-7DABAF7B17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1D88A-BB21-410B-9989-499F44A0B2AD}" type="pres">
      <dgm:prSet presAssocID="{E0B2A07F-940D-1147-A416-64ABE00E70DD}" presName="composite" presStyleCnt="0"/>
      <dgm:spPr/>
      <dgm:t>
        <a:bodyPr/>
        <a:lstStyle/>
        <a:p>
          <a:endParaRPr lang="ru-RU"/>
        </a:p>
      </dgm:t>
    </dgm:pt>
    <dgm:pt modelId="{8BE4FAC2-05CD-45B9-BDF4-5F7109AAB026}" type="pres">
      <dgm:prSet presAssocID="{E0B2A07F-940D-1147-A416-64ABE00E70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B8340-91BD-43B1-A274-AEA39B6D7E49}" type="pres">
      <dgm:prSet presAssocID="{E0B2A07F-940D-1147-A416-64ABE00E70D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02352-AB61-4D6F-8FDA-B47095B7BC2F}" type="pres">
      <dgm:prSet presAssocID="{4E179163-E54F-FD4B-AAB2-51AE6888CD9C}" presName="space" presStyleCnt="0"/>
      <dgm:spPr/>
      <dgm:t>
        <a:bodyPr/>
        <a:lstStyle/>
        <a:p>
          <a:endParaRPr lang="ru-RU"/>
        </a:p>
      </dgm:t>
    </dgm:pt>
    <dgm:pt modelId="{665B44CC-1104-4957-A5A2-7662670100FB}" type="pres">
      <dgm:prSet presAssocID="{696DA9E8-4462-3044-B03A-3EFAF61406F7}" presName="composite" presStyleCnt="0"/>
      <dgm:spPr/>
      <dgm:t>
        <a:bodyPr/>
        <a:lstStyle/>
        <a:p>
          <a:endParaRPr lang="ru-RU"/>
        </a:p>
      </dgm:t>
    </dgm:pt>
    <dgm:pt modelId="{540CFD8D-762D-444D-8BBF-FC2352342778}" type="pres">
      <dgm:prSet presAssocID="{696DA9E8-4462-3044-B03A-3EFAF61406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B46E7-F898-44C8-A668-FD277D1F1A65}" type="pres">
      <dgm:prSet presAssocID="{696DA9E8-4462-3044-B03A-3EFAF61406F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A9B59-8874-4DC5-943C-BEAFCA549F87}" type="presOf" srcId="{696DA9E8-4462-3044-B03A-3EFAF61406F7}" destId="{540CFD8D-762D-444D-8BBF-FC2352342778}" srcOrd="0" destOrd="0" presId="urn:microsoft.com/office/officeart/2005/8/layout/hList1"/>
    <dgm:cxn modelId="{CCB0A74F-9191-4955-A331-35E547C5168E}" type="presOf" srcId="{2BC8D68D-81DC-45C0-817C-AF5C9A773E6B}" destId="{0A3B46E7-F898-44C8-A668-FD277D1F1A65}" srcOrd="0" destOrd="3" presId="urn:microsoft.com/office/officeart/2005/8/layout/hList1"/>
    <dgm:cxn modelId="{6116A279-B83D-4532-8D4B-37DA9F630229}" srcId="{696DA9E8-4462-3044-B03A-3EFAF61406F7}" destId="{8E6763BD-1B07-4764-9698-B5FEBD67987E}" srcOrd="1" destOrd="0" parTransId="{B2BE734E-F37E-45E2-BE15-DC69B5837ED1}" sibTransId="{07B1DA2C-D6B5-4E7F-A8CD-5821EB5C08A6}"/>
    <dgm:cxn modelId="{C06E2E94-5271-4D9D-8BBE-F4D62769849F}" type="presOf" srcId="{3C94E8BA-E175-404B-A12A-A74BE2C4AF16}" destId="{0A3B46E7-F898-44C8-A668-FD277D1F1A65}" srcOrd="0" destOrd="0" presId="urn:microsoft.com/office/officeart/2005/8/layout/hList1"/>
    <dgm:cxn modelId="{8116AA2D-326D-4DB1-B034-E6A78B4F5350}" type="presOf" srcId="{8E6763BD-1B07-4764-9698-B5FEBD67987E}" destId="{0A3B46E7-F898-44C8-A668-FD277D1F1A65}" srcOrd="0" destOrd="1" presId="urn:microsoft.com/office/officeart/2005/8/layout/hList1"/>
    <dgm:cxn modelId="{7D8C4B85-C15B-4A47-AF14-AF3240E252FE}" type="presOf" srcId="{B5F29629-ECC5-AA47-8A96-672AB613C58D}" destId="{4FCB8340-91BD-43B1-A274-AEA39B6D7E49}" srcOrd="0" destOrd="0" presId="urn:microsoft.com/office/officeart/2005/8/layout/hList1"/>
    <dgm:cxn modelId="{066D1A29-F72E-4793-A1F6-8377295ED7DE}" type="presOf" srcId="{115ABE55-56ED-1842-AE5E-7DABAF7B17B8}" destId="{6CBCD286-0B59-4A20-BEF3-282CF7410013}" srcOrd="0" destOrd="0" presId="urn:microsoft.com/office/officeart/2005/8/layout/hList1"/>
    <dgm:cxn modelId="{FBD416F8-26CC-CA4A-961E-45D6DA609358}" srcId="{696DA9E8-4462-3044-B03A-3EFAF61406F7}" destId="{3C94E8BA-E175-404B-A12A-A74BE2C4AF16}" srcOrd="0" destOrd="0" parTransId="{D7699886-9DF8-8C4B-BC98-39F33CA717C7}" sibTransId="{59CC71C6-8B55-854F-9A2D-B535B398A84D}"/>
    <dgm:cxn modelId="{3CFFE81E-5AEB-4203-80AB-2B38452F2C37}" srcId="{696DA9E8-4462-3044-B03A-3EFAF61406F7}" destId="{4F2F70BB-059F-47E0-AEDA-F87252464F92}" srcOrd="2" destOrd="0" parTransId="{F60267CF-06A7-4FC1-B5A3-60CABDD2136A}" sibTransId="{68DE1724-D900-48A4-9153-CF7625DEFA7E}"/>
    <dgm:cxn modelId="{93A871D4-79A8-40A6-8478-6B5387BABC28}" type="presOf" srcId="{4F2F70BB-059F-47E0-AEDA-F87252464F92}" destId="{0A3B46E7-F898-44C8-A668-FD277D1F1A65}" srcOrd="0" destOrd="2" presId="urn:microsoft.com/office/officeart/2005/8/layout/hList1"/>
    <dgm:cxn modelId="{0346DE8E-EBC0-8244-896F-83DCC56FA4C3}" srcId="{115ABE55-56ED-1842-AE5E-7DABAF7B17B8}" destId="{696DA9E8-4462-3044-B03A-3EFAF61406F7}" srcOrd="1" destOrd="0" parTransId="{F6DA6B84-664F-664F-AF49-F7060DBF1478}" sibTransId="{F06D9437-3F0C-2E4D-A962-DB618BA16C05}"/>
    <dgm:cxn modelId="{6648825B-7E6E-A84F-AAE2-930C7ED30C12}" srcId="{E0B2A07F-940D-1147-A416-64ABE00E70DD}" destId="{B5F29629-ECC5-AA47-8A96-672AB613C58D}" srcOrd="0" destOrd="0" parTransId="{03903C3C-118C-F548-A3DE-83E04C3ADCD9}" sibTransId="{1B6C6DDF-ED37-8C47-99A6-08385EB349DA}"/>
    <dgm:cxn modelId="{CBDC8056-1640-4627-8EFC-8B855651722A}" srcId="{696DA9E8-4462-3044-B03A-3EFAF61406F7}" destId="{2BC8D68D-81DC-45C0-817C-AF5C9A773E6B}" srcOrd="3" destOrd="0" parTransId="{34300965-86E1-489E-9FA7-81ED36DE1DD2}" sibTransId="{F6285D3B-3593-4903-92B9-CF94017D4CD8}"/>
    <dgm:cxn modelId="{C17DDBC9-D1F8-4206-8A72-1AD97DCB2809}" type="presOf" srcId="{E0B2A07F-940D-1147-A416-64ABE00E70DD}" destId="{8BE4FAC2-05CD-45B9-BDF4-5F7109AAB026}" srcOrd="0" destOrd="0" presId="urn:microsoft.com/office/officeart/2005/8/layout/hList1"/>
    <dgm:cxn modelId="{22F3028A-2417-8243-B5A7-5DCA8DBE2987}" srcId="{115ABE55-56ED-1842-AE5E-7DABAF7B17B8}" destId="{E0B2A07F-940D-1147-A416-64ABE00E70DD}" srcOrd="0" destOrd="0" parTransId="{0F3F6AD3-D49C-4347-B75D-136CF08A6E2F}" sibTransId="{4E179163-E54F-FD4B-AAB2-51AE6888CD9C}"/>
    <dgm:cxn modelId="{A02EA1C9-1304-4941-97A5-5AD83AF37FFC}" type="presParOf" srcId="{6CBCD286-0B59-4A20-BEF3-282CF7410013}" destId="{59F1D88A-BB21-410B-9989-499F44A0B2AD}" srcOrd="0" destOrd="0" presId="urn:microsoft.com/office/officeart/2005/8/layout/hList1"/>
    <dgm:cxn modelId="{D067D577-40AB-4331-855D-4C7B17A76AE4}" type="presParOf" srcId="{59F1D88A-BB21-410B-9989-499F44A0B2AD}" destId="{8BE4FAC2-05CD-45B9-BDF4-5F7109AAB026}" srcOrd="0" destOrd="0" presId="urn:microsoft.com/office/officeart/2005/8/layout/hList1"/>
    <dgm:cxn modelId="{BCB711EC-F438-4A51-AE45-CA7322054730}" type="presParOf" srcId="{59F1D88A-BB21-410B-9989-499F44A0B2AD}" destId="{4FCB8340-91BD-43B1-A274-AEA39B6D7E49}" srcOrd="1" destOrd="0" presId="urn:microsoft.com/office/officeart/2005/8/layout/hList1"/>
    <dgm:cxn modelId="{A112AEA4-8276-48E2-9B8A-5F80E5C66CC5}" type="presParOf" srcId="{6CBCD286-0B59-4A20-BEF3-282CF7410013}" destId="{0F802352-AB61-4D6F-8FDA-B47095B7BC2F}" srcOrd="1" destOrd="0" presId="urn:microsoft.com/office/officeart/2005/8/layout/hList1"/>
    <dgm:cxn modelId="{BEB9D11E-5CD6-41AA-BFDC-60FFC78EB512}" type="presParOf" srcId="{6CBCD286-0B59-4A20-BEF3-282CF7410013}" destId="{665B44CC-1104-4957-A5A2-7662670100FB}" srcOrd="2" destOrd="0" presId="urn:microsoft.com/office/officeart/2005/8/layout/hList1"/>
    <dgm:cxn modelId="{11BE147E-8778-4272-A565-F6F626ED3D16}" type="presParOf" srcId="{665B44CC-1104-4957-A5A2-7662670100FB}" destId="{540CFD8D-762D-444D-8BBF-FC2352342778}" srcOrd="0" destOrd="0" presId="urn:microsoft.com/office/officeart/2005/8/layout/hList1"/>
    <dgm:cxn modelId="{0B3D4A19-5C9E-4240-A3EA-3157D230B9A3}" type="presParOf" srcId="{665B44CC-1104-4957-A5A2-7662670100FB}" destId="{0A3B46E7-F898-44C8-A668-FD277D1F1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F09AD-A4BE-49C2-A992-E3362B619D9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DFE00-A9EB-4FBA-966C-F70C2D0ADDEE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Без перечня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AAB589DF-BFEE-487C-B906-1E9564C0BDB2}" type="parTrans" cxnId="{680B3189-9A38-4E21-9F5B-9B0F8DA73CA5}">
      <dgm:prSet/>
      <dgm:spPr/>
      <dgm:t>
        <a:bodyPr/>
        <a:lstStyle/>
        <a:p>
          <a:endParaRPr lang="ru-RU"/>
        </a:p>
      </dgm:t>
    </dgm:pt>
    <dgm:pt modelId="{F38FA763-9C3C-4409-8F16-799FE5C2D4A1}" type="sibTrans" cxnId="{680B3189-9A38-4E21-9F5B-9B0F8DA73CA5}">
      <dgm:prSet/>
      <dgm:spPr/>
      <dgm:t>
        <a:bodyPr/>
        <a:lstStyle/>
        <a:p>
          <a:endParaRPr lang="ru-RU"/>
        </a:p>
      </dgm:t>
    </dgm:pt>
    <dgm:pt modelId="{25F9384C-9DF5-4582-865F-E3915D2BCB0F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Garamond" pitchFamily="18" charset="0"/>
            </a:rPr>
            <a:t>Участки недр, </a:t>
          </a:r>
          <a:r>
            <a:rPr lang="ru-RU" sz="1800" b="1" dirty="0" smtClean="0">
              <a:latin typeface="Garamond" pitchFamily="18" charset="0"/>
            </a:rPr>
            <a:t>по которым отсутствуют сведения о запасах и ресурсах отдельных категорий</a:t>
          </a:r>
          <a:endParaRPr lang="ru-RU" sz="1800" dirty="0">
            <a:latin typeface="Garamond" pitchFamily="18" charset="0"/>
          </a:endParaRPr>
        </a:p>
      </dgm:t>
    </dgm:pt>
    <dgm:pt modelId="{974B249C-5095-4D89-B890-84735D64671E}" type="parTrans" cxnId="{F84BF787-9735-4BBD-BB13-EDF0EFBF01C8}">
      <dgm:prSet/>
      <dgm:spPr/>
      <dgm:t>
        <a:bodyPr/>
        <a:lstStyle/>
        <a:p>
          <a:endParaRPr lang="ru-RU"/>
        </a:p>
      </dgm:t>
    </dgm:pt>
    <dgm:pt modelId="{4FBF7687-91E6-4DD4-8413-0310DF67297B}" type="sibTrans" cxnId="{F84BF787-9735-4BBD-BB13-EDF0EFBF01C8}">
      <dgm:prSet/>
      <dgm:spPr/>
      <dgm:t>
        <a:bodyPr/>
        <a:lstStyle/>
        <a:p>
          <a:endParaRPr lang="ru-RU"/>
        </a:p>
      </dgm:t>
    </dgm:pt>
    <dgm:pt modelId="{5E32FB3F-E550-43DA-A22C-8DFFBE916FE9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Garamond" pitchFamily="18" charset="0"/>
            </a:rPr>
            <a:t>Участки недр без запасов на </a:t>
          </a:r>
          <a:r>
            <a:rPr lang="ru-RU" sz="2000" b="1" dirty="0" smtClean="0">
              <a:latin typeface="Garamond" pitchFamily="18" charset="0"/>
            </a:rPr>
            <a:t>выше/нижележащих горизонтах</a:t>
          </a:r>
          <a:endParaRPr lang="ru-RU" sz="2000" dirty="0">
            <a:latin typeface="Garamond" pitchFamily="18" charset="0"/>
          </a:endParaRPr>
        </a:p>
      </dgm:t>
    </dgm:pt>
    <dgm:pt modelId="{F8693687-A531-4A98-B092-204EF2D6B1E3}" type="parTrans" cxnId="{128FA3F8-AE33-4E75-8123-FF1AF63B2BF9}">
      <dgm:prSet/>
      <dgm:spPr/>
      <dgm:t>
        <a:bodyPr/>
        <a:lstStyle/>
        <a:p>
          <a:endParaRPr lang="ru-RU"/>
        </a:p>
      </dgm:t>
    </dgm:pt>
    <dgm:pt modelId="{FCE3CE54-6291-4E6F-9CF9-B8B9D8DAD8D9}" type="sibTrans" cxnId="{128FA3F8-AE33-4E75-8123-FF1AF63B2BF9}">
      <dgm:prSet/>
      <dgm:spPr/>
      <dgm:t>
        <a:bodyPr/>
        <a:lstStyle/>
        <a:p>
          <a:endParaRPr lang="ru-RU"/>
        </a:p>
      </dgm:t>
    </dgm:pt>
    <dgm:pt modelId="{8FDE7935-74DC-4D0C-A5D8-FC32007419EF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Garamond" pitchFamily="18" charset="0"/>
            </a:rPr>
            <a:t>Участки недр без запасов на </a:t>
          </a:r>
          <a:r>
            <a:rPr lang="ru-RU" sz="2000" b="1" dirty="0" smtClean="0">
              <a:latin typeface="Garamond" pitchFamily="18" charset="0"/>
            </a:rPr>
            <a:t>флангах месторождения</a:t>
          </a:r>
        </a:p>
      </dgm:t>
    </dgm:pt>
    <dgm:pt modelId="{143857E5-1281-478A-9F1F-9A657505172F}" type="parTrans" cxnId="{E42EA6E8-9E98-4C37-A6BF-18F542AC8181}">
      <dgm:prSet/>
      <dgm:spPr/>
      <dgm:t>
        <a:bodyPr/>
        <a:lstStyle/>
        <a:p>
          <a:endParaRPr lang="ru-RU"/>
        </a:p>
      </dgm:t>
    </dgm:pt>
    <dgm:pt modelId="{03FAEC3F-563D-4147-ADF8-D540A010ECD1}" type="sibTrans" cxnId="{E42EA6E8-9E98-4C37-A6BF-18F542AC8181}">
      <dgm:prSet/>
      <dgm:spPr/>
      <dgm:t>
        <a:bodyPr/>
        <a:lstStyle/>
        <a:p>
          <a:endParaRPr lang="ru-RU"/>
        </a:p>
      </dgm:t>
    </dgm:pt>
    <dgm:pt modelId="{348A7E29-2790-4107-9100-0EA2C0E38514}">
      <dgm:prSet phldrT="[Текст]" custT="1"/>
      <dgm:spPr/>
      <dgm:t>
        <a:bodyPr/>
        <a:lstStyle/>
        <a:p>
          <a:pPr algn="just"/>
          <a:r>
            <a:rPr lang="ru-RU" sz="1700" dirty="0" smtClean="0">
              <a:latin typeface="Garamond" pitchFamily="18" charset="0"/>
            </a:rPr>
            <a:t>Участки недр для геологического изучения и оценки их пригодности для строительства и эксплуатации </a:t>
          </a:r>
          <a:r>
            <a:rPr lang="ru-RU" sz="1700" b="1" dirty="0" smtClean="0">
              <a:latin typeface="Garamond" pitchFamily="18" charset="0"/>
            </a:rPr>
            <a:t>подземных сооружений</a:t>
          </a:r>
        </a:p>
      </dgm:t>
    </dgm:pt>
    <dgm:pt modelId="{C7661FD7-0F96-4029-AE4D-7213403F93A2}" type="parTrans" cxnId="{5548ED6B-F129-44E5-8C33-47FB1971DFB0}">
      <dgm:prSet/>
      <dgm:spPr/>
      <dgm:t>
        <a:bodyPr/>
        <a:lstStyle/>
        <a:p>
          <a:endParaRPr lang="ru-RU"/>
        </a:p>
      </dgm:t>
    </dgm:pt>
    <dgm:pt modelId="{12D9B479-CBE7-40D6-9A1D-D801EEF98648}" type="sibTrans" cxnId="{5548ED6B-F129-44E5-8C33-47FB1971DFB0}">
      <dgm:prSet/>
      <dgm:spPr/>
      <dgm:t>
        <a:bodyPr/>
        <a:lstStyle/>
        <a:p>
          <a:endParaRPr lang="ru-RU"/>
        </a:p>
      </dgm:t>
    </dgm:pt>
    <dgm:pt modelId="{EBD57104-4077-41D3-87B4-DF2A677686C2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Garamond" pitchFamily="18" charset="0"/>
            </a:rPr>
            <a:t>Участки недр для целей поисков и оценки </a:t>
          </a:r>
          <a:r>
            <a:rPr lang="ru-RU" sz="1800" b="1" dirty="0" smtClean="0">
              <a:latin typeface="Garamond" pitchFamily="18" charset="0"/>
            </a:rPr>
            <a:t>подземных вод</a:t>
          </a:r>
        </a:p>
      </dgm:t>
    </dgm:pt>
    <dgm:pt modelId="{74693CAD-29EC-400C-944F-4F364B32F92B}" type="parTrans" cxnId="{A01ACD35-98E6-4EB0-B128-0E3B214E6DF5}">
      <dgm:prSet/>
      <dgm:spPr/>
      <dgm:t>
        <a:bodyPr/>
        <a:lstStyle/>
        <a:p>
          <a:endParaRPr lang="ru-RU"/>
        </a:p>
      </dgm:t>
    </dgm:pt>
    <dgm:pt modelId="{6B0EE4CF-2A4C-4BEE-BFD9-6DDD45217CB7}" type="sibTrans" cxnId="{A01ACD35-98E6-4EB0-B128-0E3B214E6DF5}">
      <dgm:prSet/>
      <dgm:spPr/>
      <dgm:t>
        <a:bodyPr/>
        <a:lstStyle/>
        <a:p>
          <a:endParaRPr lang="ru-RU"/>
        </a:p>
      </dgm:t>
    </dgm:pt>
    <dgm:pt modelId="{AB4301E7-6C2C-4314-9B82-04CFE27141DE}" type="pres">
      <dgm:prSet presAssocID="{414F09AD-A4BE-49C2-A992-E3362B619D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CBB389-EE4B-48A3-84BC-6F5520CB6D2C}" type="pres">
      <dgm:prSet presAssocID="{E40DFE00-A9EB-4FBA-966C-F70C2D0ADDEE}" presName="thickLine" presStyleLbl="alignNode1" presStyleIdx="0" presStyleCnt="1"/>
      <dgm:spPr/>
    </dgm:pt>
    <dgm:pt modelId="{ADA5DDA1-FCCC-4240-8861-5C1AAA583140}" type="pres">
      <dgm:prSet presAssocID="{E40DFE00-A9EB-4FBA-966C-F70C2D0ADDEE}" presName="horz1" presStyleCnt="0"/>
      <dgm:spPr/>
    </dgm:pt>
    <dgm:pt modelId="{DB672328-C1D1-4E12-9A90-7B520DC2A662}" type="pres">
      <dgm:prSet presAssocID="{E40DFE00-A9EB-4FBA-966C-F70C2D0ADDEE}" presName="tx1" presStyleLbl="revTx" presStyleIdx="0" presStyleCnt="6" custScaleX="82047"/>
      <dgm:spPr/>
      <dgm:t>
        <a:bodyPr/>
        <a:lstStyle/>
        <a:p>
          <a:endParaRPr lang="ru-RU"/>
        </a:p>
      </dgm:t>
    </dgm:pt>
    <dgm:pt modelId="{BF8EBA20-E1D0-40EA-BCA3-9BBDF42A9E40}" type="pres">
      <dgm:prSet presAssocID="{E40DFE00-A9EB-4FBA-966C-F70C2D0ADDEE}" presName="vert1" presStyleCnt="0"/>
      <dgm:spPr/>
    </dgm:pt>
    <dgm:pt modelId="{7D2B6F91-8D38-4C6D-8132-C1D8F03B84D4}" type="pres">
      <dgm:prSet presAssocID="{25F9384C-9DF5-4582-865F-E3915D2BCB0F}" presName="vertSpace2a" presStyleCnt="0"/>
      <dgm:spPr/>
    </dgm:pt>
    <dgm:pt modelId="{BC282974-A1B0-4F6D-8B26-FDD887F487E5}" type="pres">
      <dgm:prSet presAssocID="{25F9384C-9DF5-4582-865F-E3915D2BCB0F}" presName="horz2" presStyleCnt="0"/>
      <dgm:spPr/>
    </dgm:pt>
    <dgm:pt modelId="{40DBB059-D018-4C0C-A171-FB85BB7B6267}" type="pres">
      <dgm:prSet presAssocID="{25F9384C-9DF5-4582-865F-E3915D2BCB0F}" presName="horzSpace2" presStyleCnt="0"/>
      <dgm:spPr/>
    </dgm:pt>
    <dgm:pt modelId="{D8E48126-9FC9-4E61-900A-6BB796574D8F}" type="pres">
      <dgm:prSet presAssocID="{25F9384C-9DF5-4582-865F-E3915D2BCB0F}" presName="tx2" presStyleLbl="revTx" presStyleIdx="1" presStyleCnt="6" custScaleY="109433" custLinFactNeighborX="376" custLinFactNeighborY="5586"/>
      <dgm:spPr/>
      <dgm:t>
        <a:bodyPr/>
        <a:lstStyle/>
        <a:p>
          <a:endParaRPr lang="ru-RU"/>
        </a:p>
      </dgm:t>
    </dgm:pt>
    <dgm:pt modelId="{A8445C31-FFC5-4067-85D5-AF4A20FC3D48}" type="pres">
      <dgm:prSet presAssocID="{25F9384C-9DF5-4582-865F-E3915D2BCB0F}" presName="vert2" presStyleCnt="0"/>
      <dgm:spPr/>
    </dgm:pt>
    <dgm:pt modelId="{F9484AEF-838B-4ABD-9765-3FE62D9514E1}" type="pres">
      <dgm:prSet presAssocID="{25F9384C-9DF5-4582-865F-E3915D2BCB0F}" presName="thinLine2b" presStyleLbl="callout" presStyleIdx="0" presStyleCnt="5"/>
      <dgm:spPr/>
    </dgm:pt>
    <dgm:pt modelId="{0721B659-67B0-4D94-9E00-853ECE2C21FB}" type="pres">
      <dgm:prSet presAssocID="{25F9384C-9DF5-4582-865F-E3915D2BCB0F}" presName="vertSpace2b" presStyleCnt="0"/>
      <dgm:spPr/>
    </dgm:pt>
    <dgm:pt modelId="{C88B0892-08C1-4369-8632-31130A03B985}" type="pres">
      <dgm:prSet presAssocID="{5E32FB3F-E550-43DA-A22C-8DFFBE916FE9}" presName="horz2" presStyleCnt="0"/>
      <dgm:spPr/>
    </dgm:pt>
    <dgm:pt modelId="{95BDEA80-D8B5-4E3C-9C94-3C6617873BB1}" type="pres">
      <dgm:prSet presAssocID="{5E32FB3F-E550-43DA-A22C-8DFFBE916FE9}" presName="horzSpace2" presStyleCnt="0"/>
      <dgm:spPr/>
    </dgm:pt>
    <dgm:pt modelId="{58687FB7-919E-45ED-83C9-1822067A852C}" type="pres">
      <dgm:prSet presAssocID="{5E32FB3F-E550-43DA-A22C-8DFFBE916FE9}" presName="tx2" presStyleLbl="revTx" presStyleIdx="2" presStyleCnt="6"/>
      <dgm:spPr/>
      <dgm:t>
        <a:bodyPr/>
        <a:lstStyle/>
        <a:p>
          <a:endParaRPr lang="ru-RU"/>
        </a:p>
      </dgm:t>
    </dgm:pt>
    <dgm:pt modelId="{68A6E54C-7F16-42E4-BFFC-C36E98BDA631}" type="pres">
      <dgm:prSet presAssocID="{5E32FB3F-E550-43DA-A22C-8DFFBE916FE9}" presName="vert2" presStyleCnt="0"/>
      <dgm:spPr/>
    </dgm:pt>
    <dgm:pt modelId="{70118EFD-12CE-4C0D-B70F-03F9F8F30536}" type="pres">
      <dgm:prSet presAssocID="{5E32FB3F-E550-43DA-A22C-8DFFBE916FE9}" presName="thinLine2b" presStyleLbl="callout" presStyleIdx="1" presStyleCnt="5"/>
      <dgm:spPr/>
    </dgm:pt>
    <dgm:pt modelId="{CC14E05A-A60A-4B88-97EB-DFC05130CE07}" type="pres">
      <dgm:prSet presAssocID="{5E32FB3F-E550-43DA-A22C-8DFFBE916FE9}" presName="vertSpace2b" presStyleCnt="0"/>
      <dgm:spPr/>
    </dgm:pt>
    <dgm:pt modelId="{26CA2C5C-C786-4A08-A170-1FEB2FE5BB2F}" type="pres">
      <dgm:prSet presAssocID="{8FDE7935-74DC-4D0C-A5D8-FC32007419EF}" presName="horz2" presStyleCnt="0"/>
      <dgm:spPr/>
    </dgm:pt>
    <dgm:pt modelId="{AF4B1B3A-1518-49F6-90DB-398CB414244D}" type="pres">
      <dgm:prSet presAssocID="{8FDE7935-74DC-4D0C-A5D8-FC32007419EF}" presName="horzSpace2" presStyleCnt="0"/>
      <dgm:spPr/>
    </dgm:pt>
    <dgm:pt modelId="{02E67D42-AB00-43B4-9150-806268C6932E}" type="pres">
      <dgm:prSet presAssocID="{8FDE7935-74DC-4D0C-A5D8-FC32007419EF}" presName="tx2" presStyleLbl="revTx" presStyleIdx="3" presStyleCnt="6" custScaleY="101068"/>
      <dgm:spPr/>
      <dgm:t>
        <a:bodyPr/>
        <a:lstStyle/>
        <a:p>
          <a:endParaRPr lang="ru-RU"/>
        </a:p>
      </dgm:t>
    </dgm:pt>
    <dgm:pt modelId="{A4BFA3C3-7CE7-40CB-AB1E-CCFB9EF1F1F0}" type="pres">
      <dgm:prSet presAssocID="{8FDE7935-74DC-4D0C-A5D8-FC32007419EF}" presName="vert2" presStyleCnt="0"/>
      <dgm:spPr/>
    </dgm:pt>
    <dgm:pt modelId="{6C4B03F4-DE84-451F-85B0-CE07581B4549}" type="pres">
      <dgm:prSet presAssocID="{8FDE7935-74DC-4D0C-A5D8-FC32007419EF}" presName="thinLine2b" presStyleLbl="callout" presStyleIdx="2" presStyleCnt="5" custLinFactY="-200000" custLinFactNeighborX="92" custLinFactNeighborY="-243532"/>
      <dgm:spPr/>
    </dgm:pt>
    <dgm:pt modelId="{31431D0E-155F-409D-967C-5F9F2BBB77DC}" type="pres">
      <dgm:prSet presAssocID="{8FDE7935-74DC-4D0C-A5D8-FC32007419EF}" presName="vertSpace2b" presStyleCnt="0"/>
      <dgm:spPr/>
    </dgm:pt>
    <dgm:pt modelId="{33956C75-A972-4D06-B89B-549726DEF80C}" type="pres">
      <dgm:prSet presAssocID="{348A7E29-2790-4107-9100-0EA2C0E38514}" presName="horz2" presStyleCnt="0"/>
      <dgm:spPr/>
    </dgm:pt>
    <dgm:pt modelId="{81BE6BE1-1E6B-4817-894C-56CB72ABDB87}" type="pres">
      <dgm:prSet presAssocID="{348A7E29-2790-4107-9100-0EA2C0E38514}" presName="horzSpace2" presStyleCnt="0"/>
      <dgm:spPr/>
    </dgm:pt>
    <dgm:pt modelId="{4337196E-D703-4F90-B8E6-82EFCFC2EDE4}" type="pres">
      <dgm:prSet presAssocID="{348A7E29-2790-4107-9100-0EA2C0E38514}" presName="tx2" presStyleLbl="revTx" presStyleIdx="4" presStyleCnt="6" custScaleY="108325" custLinFactNeighborX="376" custLinFactNeighborY="-10170"/>
      <dgm:spPr/>
      <dgm:t>
        <a:bodyPr/>
        <a:lstStyle/>
        <a:p>
          <a:endParaRPr lang="ru-RU"/>
        </a:p>
      </dgm:t>
    </dgm:pt>
    <dgm:pt modelId="{5435AB96-5153-4E7A-ACF5-214394C1A828}" type="pres">
      <dgm:prSet presAssocID="{348A7E29-2790-4107-9100-0EA2C0E38514}" presName="vert2" presStyleCnt="0"/>
      <dgm:spPr/>
    </dgm:pt>
    <dgm:pt modelId="{A75EF6C7-192E-45DC-BE80-0ABFAC6FC41C}" type="pres">
      <dgm:prSet presAssocID="{348A7E29-2790-4107-9100-0EA2C0E38514}" presName="thinLine2b" presStyleLbl="callout" presStyleIdx="3" presStyleCnt="5" custLinFactY="-69722" custLinFactNeighborX="92" custLinFactNeighborY="-100000"/>
      <dgm:spPr/>
    </dgm:pt>
    <dgm:pt modelId="{BF506F82-65E7-4AEF-8527-F837C9CB365A}" type="pres">
      <dgm:prSet presAssocID="{348A7E29-2790-4107-9100-0EA2C0E38514}" presName="vertSpace2b" presStyleCnt="0"/>
      <dgm:spPr/>
    </dgm:pt>
    <dgm:pt modelId="{F5EAFE59-0808-47C4-99E4-55E134E8C114}" type="pres">
      <dgm:prSet presAssocID="{EBD57104-4077-41D3-87B4-DF2A677686C2}" presName="horz2" presStyleCnt="0"/>
      <dgm:spPr/>
    </dgm:pt>
    <dgm:pt modelId="{1B0FF25D-8420-4A46-B5D7-9013BFF2E141}" type="pres">
      <dgm:prSet presAssocID="{EBD57104-4077-41D3-87B4-DF2A677686C2}" presName="horzSpace2" presStyleCnt="0"/>
      <dgm:spPr/>
    </dgm:pt>
    <dgm:pt modelId="{558DDF78-70C7-4ADC-A4DA-3FBF778D5800}" type="pres">
      <dgm:prSet presAssocID="{EBD57104-4077-41D3-87B4-DF2A677686C2}" presName="tx2" presStyleLbl="revTx" presStyleIdx="5" presStyleCnt="6" custScaleY="88109"/>
      <dgm:spPr/>
      <dgm:t>
        <a:bodyPr/>
        <a:lstStyle/>
        <a:p>
          <a:endParaRPr lang="ru-RU"/>
        </a:p>
      </dgm:t>
    </dgm:pt>
    <dgm:pt modelId="{838C22BC-3AD0-4836-B193-CB33B2609276}" type="pres">
      <dgm:prSet presAssocID="{EBD57104-4077-41D3-87B4-DF2A677686C2}" presName="vert2" presStyleCnt="0"/>
      <dgm:spPr/>
    </dgm:pt>
    <dgm:pt modelId="{B66B6A2B-1D0C-4302-A6CA-2B4AB785C80A}" type="pres">
      <dgm:prSet presAssocID="{EBD57104-4077-41D3-87B4-DF2A677686C2}" presName="thinLine2b" presStyleLbl="callout" presStyleIdx="4" presStyleCnt="5" custLinFactY="-114800" custLinFactNeighborY="-200000"/>
      <dgm:spPr/>
    </dgm:pt>
    <dgm:pt modelId="{B604CCD8-CB7E-420E-AC8F-392906CA789D}" type="pres">
      <dgm:prSet presAssocID="{EBD57104-4077-41D3-87B4-DF2A677686C2}" presName="vertSpace2b" presStyleCnt="0"/>
      <dgm:spPr/>
    </dgm:pt>
  </dgm:ptLst>
  <dgm:cxnLst>
    <dgm:cxn modelId="{E42EA6E8-9E98-4C37-A6BF-18F542AC8181}" srcId="{E40DFE00-A9EB-4FBA-966C-F70C2D0ADDEE}" destId="{8FDE7935-74DC-4D0C-A5D8-FC32007419EF}" srcOrd="2" destOrd="0" parTransId="{143857E5-1281-478A-9F1F-9A657505172F}" sibTransId="{03FAEC3F-563D-4147-ADF8-D540A010ECD1}"/>
    <dgm:cxn modelId="{680B3189-9A38-4E21-9F5B-9B0F8DA73CA5}" srcId="{414F09AD-A4BE-49C2-A992-E3362B619D93}" destId="{E40DFE00-A9EB-4FBA-966C-F70C2D0ADDEE}" srcOrd="0" destOrd="0" parTransId="{AAB589DF-BFEE-487C-B906-1E9564C0BDB2}" sibTransId="{F38FA763-9C3C-4409-8F16-799FE5C2D4A1}"/>
    <dgm:cxn modelId="{F6AB9A79-7BB5-4565-AE8F-4EC97EF017C0}" type="presOf" srcId="{EBD57104-4077-41D3-87B4-DF2A677686C2}" destId="{558DDF78-70C7-4ADC-A4DA-3FBF778D5800}" srcOrd="0" destOrd="0" presId="urn:microsoft.com/office/officeart/2008/layout/LinedList"/>
    <dgm:cxn modelId="{EE9031D4-D316-446F-8185-0B60A55F94F5}" type="presOf" srcId="{5E32FB3F-E550-43DA-A22C-8DFFBE916FE9}" destId="{58687FB7-919E-45ED-83C9-1822067A852C}" srcOrd="0" destOrd="0" presId="urn:microsoft.com/office/officeart/2008/layout/LinedList"/>
    <dgm:cxn modelId="{F84BF787-9735-4BBD-BB13-EDF0EFBF01C8}" srcId="{E40DFE00-A9EB-4FBA-966C-F70C2D0ADDEE}" destId="{25F9384C-9DF5-4582-865F-E3915D2BCB0F}" srcOrd="0" destOrd="0" parTransId="{974B249C-5095-4D89-B890-84735D64671E}" sibTransId="{4FBF7687-91E6-4DD4-8413-0310DF67297B}"/>
    <dgm:cxn modelId="{D6852CE3-E070-489B-B1C1-6297152C5622}" type="presOf" srcId="{8FDE7935-74DC-4D0C-A5D8-FC32007419EF}" destId="{02E67D42-AB00-43B4-9150-806268C6932E}" srcOrd="0" destOrd="0" presId="urn:microsoft.com/office/officeart/2008/layout/LinedList"/>
    <dgm:cxn modelId="{5D4E5600-3726-4290-BB55-172FC879BAE9}" type="presOf" srcId="{25F9384C-9DF5-4582-865F-E3915D2BCB0F}" destId="{D8E48126-9FC9-4E61-900A-6BB796574D8F}" srcOrd="0" destOrd="0" presId="urn:microsoft.com/office/officeart/2008/layout/LinedList"/>
    <dgm:cxn modelId="{175266F2-ECD6-4B1B-B50F-D9D53840C123}" type="presOf" srcId="{348A7E29-2790-4107-9100-0EA2C0E38514}" destId="{4337196E-D703-4F90-B8E6-82EFCFC2EDE4}" srcOrd="0" destOrd="0" presId="urn:microsoft.com/office/officeart/2008/layout/LinedList"/>
    <dgm:cxn modelId="{A9A0E5D3-2D6F-4799-B55C-F23116B4AF3A}" type="presOf" srcId="{E40DFE00-A9EB-4FBA-966C-F70C2D0ADDEE}" destId="{DB672328-C1D1-4E12-9A90-7B520DC2A662}" srcOrd="0" destOrd="0" presId="urn:microsoft.com/office/officeart/2008/layout/LinedList"/>
    <dgm:cxn modelId="{5548ED6B-F129-44E5-8C33-47FB1971DFB0}" srcId="{E40DFE00-A9EB-4FBA-966C-F70C2D0ADDEE}" destId="{348A7E29-2790-4107-9100-0EA2C0E38514}" srcOrd="3" destOrd="0" parTransId="{C7661FD7-0F96-4029-AE4D-7213403F93A2}" sibTransId="{12D9B479-CBE7-40D6-9A1D-D801EEF98648}"/>
    <dgm:cxn modelId="{E3E68928-362E-40A2-923C-A891A253D417}" type="presOf" srcId="{414F09AD-A4BE-49C2-A992-E3362B619D93}" destId="{AB4301E7-6C2C-4314-9B82-04CFE27141DE}" srcOrd="0" destOrd="0" presId="urn:microsoft.com/office/officeart/2008/layout/LinedList"/>
    <dgm:cxn modelId="{A01ACD35-98E6-4EB0-B128-0E3B214E6DF5}" srcId="{E40DFE00-A9EB-4FBA-966C-F70C2D0ADDEE}" destId="{EBD57104-4077-41D3-87B4-DF2A677686C2}" srcOrd="4" destOrd="0" parTransId="{74693CAD-29EC-400C-944F-4F364B32F92B}" sibTransId="{6B0EE4CF-2A4C-4BEE-BFD9-6DDD45217CB7}"/>
    <dgm:cxn modelId="{128FA3F8-AE33-4E75-8123-FF1AF63B2BF9}" srcId="{E40DFE00-A9EB-4FBA-966C-F70C2D0ADDEE}" destId="{5E32FB3F-E550-43DA-A22C-8DFFBE916FE9}" srcOrd="1" destOrd="0" parTransId="{F8693687-A531-4A98-B092-204EF2D6B1E3}" sibTransId="{FCE3CE54-6291-4E6F-9CF9-B8B9D8DAD8D9}"/>
    <dgm:cxn modelId="{64FAD123-1B8A-4B83-BD6A-9AC037B58B32}" type="presParOf" srcId="{AB4301E7-6C2C-4314-9B82-04CFE27141DE}" destId="{9CCBB389-EE4B-48A3-84BC-6F5520CB6D2C}" srcOrd="0" destOrd="0" presId="urn:microsoft.com/office/officeart/2008/layout/LinedList"/>
    <dgm:cxn modelId="{9A1A6FBE-561A-4E63-A08C-9C3C8C8ECF18}" type="presParOf" srcId="{AB4301E7-6C2C-4314-9B82-04CFE27141DE}" destId="{ADA5DDA1-FCCC-4240-8861-5C1AAA583140}" srcOrd="1" destOrd="0" presId="urn:microsoft.com/office/officeart/2008/layout/LinedList"/>
    <dgm:cxn modelId="{5785F41A-6D1A-4D2E-B13D-49DBB7AD8769}" type="presParOf" srcId="{ADA5DDA1-FCCC-4240-8861-5C1AAA583140}" destId="{DB672328-C1D1-4E12-9A90-7B520DC2A662}" srcOrd="0" destOrd="0" presId="urn:microsoft.com/office/officeart/2008/layout/LinedList"/>
    <dgm:cxn modelId="{23ACFC6E-7143-44F1-9B07-8D9907381234}" type="presParOf" srcId="{ADA5DDA1-FCCC-4240-8861-5C1AAA583140}" destId="{BF8EBA20-E1D0-40EA-BCA3-9BBDF42A9E40}" srcOrd="1" destOrd="0" presId="urn:microsoft.com/office/officeart/2008/layout/LinedList"/>
    <dgm:cxn modelId="{DD9F607A-A323-4A2B-B226-1111FD30AAAB}" type="presParOf" srcId="{BF8EBA20-E1D0-40EA-BCA3-9BBDF42A9E40}" destId="{7D2B6F91-8D38-4C6D-8132-C1D8F03B84D4}" srcOrd="0" destOrd="0" presId="urn:microsoft.com/office/officeart/2008/layout/LinedList"/>
    <dgm:cxn modelId="{3D4E1634-C990-424E-A042-18BE6D4FA999}" type="presParOf" srcId="{BF8EBA20-E1D0-40EA-BCA3-9BBDF42A9E40}" destId="{BC282974-A1B0-4F6D-8B26-FDD887F487E5}" srcOrd="1" destOrd="0" presId="urn:microsoft.com/office/officeart/2008/layout/LinedList"/>
    <dgm:cxn modelId="{6A2886D3-AABD-4906-B1C1-258196C8127D}" type="presParOf" srcId="{BC282974-A1B0-4F6D-8B26-FDD887F487E5}" destId="{40DBB059-D018-4C0C-A171-FB85BB7B6267}" srcOrd="0" destOrd="0" presId="urn:microsoft.com/office/officeart/2008/layout/LinedList"/>
    <dgm:cxn modelId="{861F9C1C-651E-4E73-961A-5117079E5BAD}" type="presParOf" srcId="{BC282974-A1B0-4F6D-8B26-FDD887F487E5}" destId="{D8E48126-9FC9-4E61-900A-6BB796574D8F}" srcOrd="1" destOrd="0" presId="urn:microsoft.com/office/officeart/2008/layout/LinedList"/>
    <dgm:cxn modelId="{37C23A5D-9966-4F19-8F4C-5B765D230F7B}" type="presParOf" srcId="{BC282974-A1B0-4F6D-8B26-FDD887F487E5}" destId="{A8445C31-FFC5-4067-85D5-AF4A20FC3D48}" srcOrd="2" destOrd="0" presId="urn:microsoft.com/office/officeart/2008/layout/LinedList"/>
    <dgm:cxn modelId="{24104409-98DF-404B-B386-CEEFE92275BD}" type="presParOf" srcId="{BF8EBA20-E1D0-40EA-BCA3-9BBDF42A9E40}" destId="{F9484AEF-838B-4ABD-9765-3FE62D9514E1}" srcOrd="2" destOrd="0" presId="urn:microsoft.com/office/officeart/2008/layout/LinedList"/>
    <dgm:cxn modelId="{A199E243-9A9E-47C2-846F-E4075BD002E9}" type="presParOf" srcId="{BF8EBA20-E1D0-40EA-BCA3-9BBDF42A9E40}" destId="{0721B659-67B0-4D94-9E00-853ECE2C21FB}" srcOrd="3" destOrd="0" presId="urn:microsoft.com/office/officeart/2008/layout/LinedList"/>
    <dgm:cxn modelId="{E423F3A2-85AC-40EB-8752-814D1EE06AE3}" type="presParOf" srcId="{BF8EBA20-E1D0-40EA-BCA3-9BBDF42A9E40}" destId="{C88B0892-08C1-4369-8632-31130A03B985}" srcOrd="4" destOrd="0" presId="urn:microsoft.com/office/officeart/2008/layout/LinedList"/>
    <dgm:cxn modelId="{F1BF2BA3-F2F1-4975-B6E8-46DD20F6E1C4}" type="presParOf" srcId="{C88B0892-08C1-4369-8632-31130A03B985}" destId="{95BDEA80-D8B5-4E3C-9C94-3C6617873BB1}" srcOrd="0" destOrd="0" presId="urn:microsoft.com/office/officeart/2008/layout/LinedList"/>
    <dgm:cxn modelId="{291FE17E-49E0-4F71-B9D0-D7C0A657B590}" type="presParOf" srcId="{C88B0892-08C1-4369-8632-31130A03B985}" destId="{58687FB7-919E-45ED-83C9-1822067A852C}" srcOrd="1" destOrd="0" presId="urn:microsoft.com/office/officeart/2008/layout/LinedList"/>
    <dgm:cxn modelId="{25D13815-4F00-4E54-AD76-4794AA470706}" type="presParOf" srcId="{C88B0892-08C1-4369-8632-31130A03B985}" destId="{68A6E54C-7F16-42E4-BFFC-C36E98BDA631}" srcOrd="2" destOrd="0" presId="urn:microsoft.com/office/officeart/2008/layout/LinedList"/>
    <dgm:cxn modelId="{8419D1B5-69DC-4C14-9A74-987FEBFFEEA7}" type="presParOf" srcId="{BF8EBA20-E1D0-40EA-BCA3-9BBDF42A9E40}" destId="{70118EFD-12CE-4C0D-B70F-03F9F8F30536}" srcOrd="5" destOrd="0" presId="urn:microsoft.com/office/officeart/2008/layout/LinedList"/>
    <dgm:cxn modelId="{3E6C5EA0-D282-4BAE-B89A-A47A1AAABF12}" type="presParOf" srcId="{BF8EBA20-E1D0-40EA-BCA3-9BBDF42A9E40}" destId="{CC14E05A-A60A-4B88-97EB-DFC05130CE07}" srcOrd="6" destOrd="0" presId="urn:microsoft.com/office/officeart/2008/layout/LinedList"/>
    <dgm:cxn modelId="{1D78A948-72C7-442C-A18C-F6E3D22C79B8}" type="presParOf" srcId="{BF8EBA20-E1D0-40EA-BCA3-9BBDF42A9E40}" destId="{26CA2C5C-C786-4A08-A170-1FEB2FE5BB2F}" srcOrd="7" destOrd="0" presId="urn:microsoft.com/office/officeart/2008/layout/LinedList"/>
    <dgm:cxn modelId="{8ECBC677-260A-4F73-BB36-8EABB6D2AA05}" type="presParOf" srcId="{26CA2C5C-C786-4A08-A170-1FEB2FE5BB2F}" destId="{AF4B1B3A-1518-49F6-90DB-398CB414244D}" srcOrd="0" destOrd="0" presId="urn:microsoft.com/office/officeart/2008/layout/LinedList"/>
    <dgm:cxn modelId="{E749D9C8-904F-4D04-9308-4CADDCEF36C3}" type="presParOf" srcId="{26CA2C5C-C786-4A08-A170-1FEB2FE5BB2F}" destId="{02E67D42-AB00-43B4-9150-806268C6932E}" srcOrd="1" destOrd="0" presId="urn:microsoft.com/office/officeart/2008/layout/LinedList"/>
    <dgm:cxn modelId="{CEBFD884-C1C5-4319-8D69-977E3CD5D286}" type="presParOf" srcId="{26CA2C5C-C786-4A08-A170-1FEB2FE5BB2F}" destId="{A4BFA3C3-7CE7-40CB-AB1E-CCFB9EF1F1F0}" srcOrd="2" destOrd="0" presId="urn:microsoft.com/office/officeart/2008/layout/LinedList"/>
    <dgm:cxn modelId="{DCDDAEBB-4EE9-417F-B877-AF32807E1D57}" type="presParOf" srcId="{BF8EBA20-E1D0-40EA-BCA3-9BBDF42A9E40}" destId="{6C4B03F4-DE84-451F-85B0-CE07581B4549}" srcOrd="8" destOrd="0" presId="urn:microsoft.com/office/officeart/2008/layout/LinedList"/>
    <dgm:cxn modelId="{2ABAC684-DCF3-40D9-B906-AB1438A79166}" type="presParOf" srcId="{BF8EBA20-E1D0-40EA-BCA3-9BBDF42A9E40}" destId="{31431D0E-155F-409D-967C-5F9F2BBB77DC}" srcOrd="9" destOrd="0" presId="urn:microsoft.com/office/officeart/2008/layout/LinedList"/>
    <dgm:cxn modelId="{D7E08BDD-DCD6-4964-B34E-5ECBD2ED2A0A}" type="presParOf" srcId="{BF8EBA20-E1D0-40EA-BCA3-9BBDF42A9E40}" destId="{33956C75-A972-4D06-B89B-549726DEF80C}" srcOrd="10" destOrd="0" presId="urn:microsoft.com/office/officeart/2008/layout/LinedList"/>
    <dgm:cxn modelId="{33131747-9D58-4760-9AEF-91A31E82897E}" type="presParOf" srcId="{33956C75-A972-4D06-B89B-549726DEF80C}" destId="{81BE6BE1-1E6B-4817-894C-56CB72ABDB87}" srcOrd="0" destOrd="0" presId="urn:microsoft.com/office/officeart/2008/layout/LinedList"/>
    <dgm:cxn modelId="{AB153710-C32E-4C4C-9F55-97881B759698}" type="presParOf" srcId="{33956C75-A972-4D06-B89B-549726DEF80C}" destId="{4337196E-D703-4F90-B8E6-82EFCFC2EDE4}" srcOrd="1" destOrd="0" presId="urn:microsoft.com/office/officeart/2008/layout/LinedList"/>
    <dgm:cxn modelId="{38116EEA-2EBA-49ED-AF4F-6DEB19ECC74C}" type="presParOf" srcId="{33956C75-A972-4D06-B89B-549726DEF80C}" destId="{5435AB96-5153-4E7A-ACF5-214394C1A828}" srcOrd="2" destOrd="0" presId="urn:microsoft.com/office/officeart/2008/layout/LinedList"/>
    <dgm:cxn modelId="{5CC7C893-5275-4EEB-9F8D-A027A4907BDD}" type="presParOf" srcId="{BF8EBA20-E1D0-40EA-BCA3-9BBDF42A9E40}" destId="{A75EF6C7-192E-45DC-BE80-0ABFAC6FC41C}" srcOrd="11" destOrd="0" presId="urn:microsoft.com/office/officeart/2008/layout/LinedList"/>
    <dgm:cxn modelId="{069BC282-6100-4148-AAE0-13C2DB0AD277}" type="presParOf" srcId="{BF8EBA20-E1D0-40EA-BCA3-9BBDF42A9E40}" destId="{BF506F82-65E7-4AEF-8527-F837C9CB365A}" srcOrd="12" destOrd="0" presId="urn:microsoft.com/office/officeart/2008/layout/LinedList"/>
    <dgm:cxn modelId="{93122F35-FCAD-4979-AC2E-1BC82C75D836}" type="presParOf" srcId="{BF8EBA20-E1D0-40EA-BCA3-9BBDF42A9E40}" destId="{F5EAFE59-0808-47C4-99E4-55E134E8C114}" srcOrd="13" destOrd="0" presId="urn:microsoft.com/office/officeart/2008/layout/LinedList"/>
    <dgm:cxn modelId="{9BA787E5-16D0-4051-B959-E2A3AFDE9BD5}" type="presParOf" srcId="{F5EAFE59-0808-47C4-99E4-55E134E8C114}" destId="{1B0FF25D-8420-4A46-B5D7-9013BFF2E141}" srcOrd="0" destOrd="0" presId="urn:microsoft.com/office/officeart/2008/layout/LinedList"/>
    <dgm:cxn modelId="{9FB028F8-6C0B-4CE2-9C06-D9B92E306AF0}" type="presParOf" srcId="{F5EAFE59-0808-47C4-99E4-55E134E8C114}" destId="{558DDF78-70C7-4ADC-A4DA-3FBF778D5800}" srcOrd="1" destOrd="0" presId="urn:microsoft.com/office/officeart/2008/layout/LinedList"/>
    <dgm:cxn modelId="{25C83C3B-F084-4952-9CCD-C1D69EC77F09}" type="presParOf" srcId="{F5EAFE59-0808-47C4-99E4-55E134E8C114}" destId="{838C22BC-3AD0-4836-B193-CB33B2609276}" srcOrd="2" destOrd="0" presId="urn:microsoft.com/office/officeart/2008/layout/LinedList"/>
    <dgm:cxn modelId="{FAFA3367-09E0-4A0C-B7A8-C91C6612177A}" type="presParOf" srcId="{BF8EBA20-E1D0-40EA-BCA3-9BBDF42A9E40}" destId="{B66B6A2B-1D0C-4302-A6CA-2B4AB785C80A}" srcOrd="14" destOrd="0" presId="urn:microsoft.com/office/officeart/2008/layout/LinedList"/>
    <dgm:cxn modelId="{F7669EDF-55DC-4ADA-B916-4B09F547984E}" type="presParOf" srcId="{BF8EBA20-E1D0-40EA-BCA3-9BBDF42A9E40}" destId="{B604CCD8-CB7E-420E-AC8F-392906CA789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01F5D-19B9-4A97-8AA5-2DA10E0AF70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5418E-B94A-4361-8DCC-072BD1A398FE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Garamond" pitchFamily="18" charset="0"/>
            </a:rPr>
            <a:t>Участки недр, по которым отсутствуют запасы и ресурсы </a:t>
          </a:r>
          <a:endParaRPr lang="ru-RU" sz="3200" b="1" dirty="0">
            <a:latin typeface="Garamond" pitchFamily="18" charset="0"/>
          </a:endParaRPr>
        </a:p>
      </dgm:t>
    </dgm:pt>
    <dgm:pt modelId="{336CC997-EB97-42D1-B7B1-F384C99830D0}" type="parTrans" cxnId="{C71D7406-F3DC-4658-B02F-16A007C739C5}">
      <dgm:prSet/>
      <dgm:spPr/>
      <dgm:t>
        <a:bodyPr/>
        <a:lstStyle/>
        <a:p>
          <a:endParaRPr lang="ru-RU">
            <a:latin typeface="Garamond" pitchFamily="18" charset="0"/>
          </a:endParaRPr>
        </a:p>
      </dgm:t>
    </dgm:pt>
    <dgm:pt modelId="{B77D0577-EBB1-44E1-A211-070F25EE9E47}" type="sibTrans" cxnId="{C71D7406-F3DC-4658-B02F-16A007C739C5}">
      <dgm:prSet/>
      <dgm:spPr/>
      <dgm:t>
        <a:bodyPr/>
        <a:lstStyle/>
        <a:p>
          <a:endParaRPr lang="ru-RU">
            <a:latin typeface="Garamond" pitchFamily="18" charset="0"/>
          </a:endParaRPr>
        </a:p>
      </dgm:t>
    </dgm:pt>
    <dgm:pt modelId="{39E7C833-7D3A-4939-B097-98C722840BE0}">
      <dgm:prSet phldrT="[Текст]"/>
      <dgm:spPr/>
      <dgm:t>
        <a:bodyPr/>
        <a:lstStyle/>
        <a:p>
          <a:pPr algn="just"/>
          <a:r>
            <a:rPr lang="ru-RU" b="1" dirty="0" smtClean="0">
              <a:latin typeface="Garamond" pitchFamily="18" charset="0"/>
            </a:rPr>
            <a:t>не включаются </a:t>
          </a:r>
          <a:r>
            <a:rPr lang="ru-RU" dirty="0" smtClean="0">
              <a:latin typeface="Garamond" pitchFamily="18" charset="0"/>
            </a:rPr>
            <a:t>в Перечни участков недр, предоставляемых для геологического изучения (за исключением отдельных видов ПИ);</a:t>
          </a:r>
          <a:endParaRPr lang="ru-RU" dirty="0">
            <a:latin typeface="Garamond" pitchFamily="18" charset="0"/>
          </a:endParaRPr>
        </a:p>
      </dgm:t>
    </dgm:pt>
    <dgm:pt modelId="{57B74DE7-4864-4310-9839-FC113349A59C}" type="parTrans" cxnId="{0290E08E-56DF-4F42-B06D-0876E977194E}">
      <dgm:prSet/>
      <dgm:spPr/>
      <dgm:t>
        <a:bodyPr/>
        <a:lstStyle/>
        <a:p>
          <a:endParaRPr lang="ru-RU">
            <a:latin typeface="Garamond" pitchFamily="18" charset="0"/>
          </a:endParaRPr>
        </a:p>
      </dgm:t>
    </dgm:pt>
    <dgm:pt modelId="{201EC894-24C9-48C3-BB6F-0A9C251E544D}" type="sibTrans" cxnId="{0290E08E-56DF-4F42-B06D-0876E977194E}">
      <dgm:prSet/>
      <dgm:spPr/>
      <dgm:t>
        <a:bodyPr/>
        <a:lstStyle/>
        <a:p>
          <a:endParaRPr lang="ru-RU">
            <a:latin typeface="Garamond" pitchFamily="18" charset="0"/>
          </a:endParaRPr>
        </a:p>
      </dgm:t>
    </dgm:pt>
    <dgm:pt modelId="{777D3332-90EC-4CFD-8DE7-F32C971B7EE6}">
      <dgm:prSet phldrT="[Текст]"/>
      <dgm:spPr/>
      <dgm:t>
        <a:bodyPr/>
        <a:lstStyle/>
        <a:p>
          <a:pPr algn="just"/>
          <a:r>
            <a:rPr lang="ru-RU" dirty="0" smtClean="0">
              <a:latin typeface="Garamond" pitchFamily="18" charset="0"/>
            </a:rPr>
            <a:t>предоставляются </a:t>
          </a:r>
          <a:r>
            <a:rPr lang="ru-RU" b="1" dirty="0" smtClean="0">
              <a:latin typeface="Garamond" pitchFamily="18" charset="0"/>
            </a:rPr>
            <a:t>на основании заявки </a:t>
          </a:r>
          <a:r>
            <a:rPr lang="ru-RU" dirty="0" smtClean="0">
              <a:latin typeface="Garamond" pitchFamily="18" charset="0"/>
            </a:rPr>
            <a:t>заинтересованного лица;</a:t>
          </a:r>
          <a:endParaRPr lang="ru-RU" dirty="0">
            <a:latin typeface="Garamond" pitchFamily="18" charset="0"/>
          </a:endParaRPr>
        </a:p>
      </dgm:t>
    </dgm:pt>
    <dgm:pt modelId="{C5AC9EE5-D0F7-4CF2-AD67-04DABA72D404}" type="parTrans" cxnId="{5D984DFC-A82B-4253-9B92-94941B1DF716}">
      <dgm:prSet/>
      <dgm:spPr/>
      <dgm:t>
        <a:bodyPr/>
        <a:lstStyle/>
        <a:p>
          <a:endParaRPr lang="ru-RU"/>
        </a:p>
      </dgm:t>
    </dgm:pt>
    <dgm:pt modelId="{A78DF9D9-8507-4AA9-ABAE-1F9E44AAF576}" type="sibTrans" cxnId="{5D984DFC-A82B-4253-9B92-94941B1DF716}">
      <dgm:prSet/>
      <dgm:spPr/>
      <dgm:t>
        <a:bodyPr/>
        <a:lstStyle/>
        <a:p>
          <a:endParaRPr lang="ru-RU"/>
        </a:p>
      </dgm:t>
    </dgm:pt>
    <dgm:pt modelId="{22FC2F7F-7892-49BB-AE6B-029046E7E7B7}">
      <dgm:prSet phldrT="[Текст]"/>
      <dgm:spPr/>
      <dgm:t>
        <a:bodyPr/>
        <a:lstStyle/>
        <a:p>
          <a:pPr algn="just"/>
          <a:r>
            <a:rPr lang="ru-RU" dirty="0" smtClean="0">
              <a:latin typeface="Garamond" pitchFamily="18" charset="0"/>
            </a:rPr>
            <a:t>проверяется </a:t>
          </a:r>
          <a:r>
            <a:rPr lang="ru-RU" b="1" dirty="0" smtClean="0">
              <a:latin typeface="Garamond" pitchFamily="18" charset="0"/>
            </a:rPr>
            <a:t>горная правоспособность </a:t>
          </a:r>
          <a:r>
            <a:rPr lang="ru-RU" dirty="0" smtClean="0">
              <a:latin typeface="Garamond" pitchFamily="18" charset="0"/>
            </a:rPr>
            <a:t>претендента;</a:t>
          </a:r>
          <a:endParaRPr lang="ru-RU" dirty="0">
            <a:latin typeface="Garamond" pitchFamily="18" charset="0"/>
          </a:endParaRPr>
        </a:p>
      </dgm:t>
    </dgm:pt>
    <dgm:pt modelId="{31240931-4165-48C0-ACA5-E6942F4F5CA5}" type="parTrans" cxnId="{BEDAB00B-28FC-4CFA-A0FF-1A7F754ED7F3}">
      <dgm:prSet/>
      <dgm:spPr/>
      <dgm:t>
        <a:bodyPr/>
        <a:lstStyle/>
        <a:p>
          <a:endParaRPr lang="ru-RU"/>
        </a:p>
      </dgm:t>
    </dgm:pt>
    <dgm:pt modelId="{F930154B-32E4-4B1F-AD94-C0B2F2659E47}" type="sibTrans" cxnId="{BEDAB00B-28FC-4CFA-A0FF-1A7F754ED7F3}">
      <dgm:prSet/>
      <dgm:spPr/>
      <dgm:t>
        <a:bodyPr/>
        <a:lstStyle/>
        <a:p>
          <a:endParaRPr lang="ru-RU"/>
        </a:p>
      </dgm:t>
    </dgm:pt>
    <dgm:pt modelId="{11BC03A4-0741-4963-BBD1-0D214ED63407}">
      <dgm:prSet phldrT="[Текст]"/>
      <dgm:spPr/>
      <dgm:t>
        <a:bodyPr/>
        <a:lstStyle/>
        <a:p>
          <a:pPr algn="just"/>
          <a:r>
            <a:rPr lang="ru-RU" dirty="0" smtClean="0">
              <a:latin typeface="Garamond" pitchFamily="18" charset="0"/>
            </a:rPr>
            <a:t>проверяется </a:t>
          </a:r>
          <a:r>
            <a:rPr lang="ru-RU" b="1" dirty="0" smtClean="0">
              <a:latin typeface="Garamond" pitchFamily="18" charset="0"/>
            </a:rPr>
            <a:t>отсутствие запасов и прогнозных ресурсов</a:t>
          </a:r>
          <a:r>
            <a:rPr lang="ru-RU" dirty="0" smtClean="0">
              <a:latin typeface="Garamond" pitchFamily="18" charset="0"/>
            </a:rPr>
            <a:t> категорий </a:t>
          </a:r>
          <a:r>
            <a:rPr lang="en-US" dirty="0" smtClean="0">
              <a:latin typeface="Garamond" pitchFamily="18" charset="0"/>
            </a:rPr>
            <a:t>P</a:t>
          </a:r>
          <a:r>
            <a:rPr lang="en-US" baseline="-25000" dirty="0" smtClean="0">
              <a:latin typeface="Garamond" pitchFamily="18" charset="0"/>
            </a:rPr>
            <a:t>1</a:t>
          </a:r>
          <a:r>
            <a:rPr lang="en-US" dirty="0" smtClean="0">
              <a:latin typeface="Garamond" pitchFamily="18" charset="0"/>
            </a:rPr>
            <a:t> </a:t>
          </a:r>
          <a:r>
            <a:rPr lang="ru-RU" dirty="0" smtClean="0">
              <a:latin typeface="Garamond" pitchFamily="18" charset="0"/>
            </a:rPr>
            <a:t>и (или) Р</a:t>
          </a:r>
          <a:r>
            <a:rPr lang="ru-RU" baseline="-25000" dirty="0" smtClean="0">
              <a:latin typeface="Garamond" pitchFamily="18" charset="0"/>
            </a:rPr>
            <a:t>2</a:t>
          </a:r>
          <a:r>
            <a:rPr lang="ru-RU" dirty="0" smtClean="0">
              <a:latin typeface="Garamond" pitchFamily="18" charset="0"/>
            </a:rPr>
            <a:t> для ТПИ* и запасов и прогнозных ресурсов категорий </a:t>
          </a:r>
          <a:r>
            <a:rPr lang="en-US" dirty="0" smtClean="0">
              <a:latin typeface="Garamond" pitchFamily="18" charset="0"/>
            </a:rPr>
            <a:t>D</a:t>
          </a:r>
          <a:r>
            <a:rPr lang="ru-RU" baseline="-25000" dirty="0" smtClean="0">
              <a:latin typeface="Garamond" pitchFamily="18" charset="0"/>
            </a:rPr>
            <a:t>л</a:t>
          </a:r>
          <a:r>
            <a:rPr lang="en-US" dirty="0" smtClean="0">
              <a:latin typeface="Garamond" pitchFamily="18" charset="0"/>
            </a:rPr>
            <a:t> </a:t>
          </a:r>
          <a:r>
            <a:rPr lang="ru-RU" dirty="0" smtClean="0">
              <a:latin typeface="Garamond" pitchFamily="18" charset="0"/>
            </a:rPr>
            <a:t>и (или) </a:t>
          </a:r>
          <a:r>
            <a:rPr lang="en-US" dirty="0" smtClean="0">
              <a:latin typeface="Garamond" pitchFamily="18" charset="0"/>
            </a:rPr>
            <a:t>D</a:t>
          </a:r>
          <a:r>
            <a:rPr lang="en-US" baseline="-25000" dirty="0" smtClean="0">
              <a:latin typeface="Garamond" pitchFamily="18" charset="0"/>
            </a:rPr>
            <a:t>0</a:t>
          </a:r>
          <a:r>
            <a:rPr lang="ru-RU" dirty="0" smtClean="0">
              <a:latin typeface="Garamond" pitchFamily="18" charset="0"/>
            </a:rPr>
            <a:t> для УВС.</a:t>
          </a:r>
          <a:endParaRPr lang="ru-RU" dirty="0">
            <a:latin typeface="Garamond" pitchFamily="18" charset="0"/>
          </a:endParaRPr>
        </a:p>
      </dgm:t>
    </dgm:pt>
    <dgm:pt modelId="{DE3CC540-2777-4809-9A48-E11527FBD716}" type="parTrans" cxnId="{28580E45-9D5E-4199-A46C-D4986B1E3AA5}">
      <dgm:prSet/>
      <dgm:spPr/>
      <dgm:t>
        <a:bodyPr/>
        <a:lstStyle/>
        <a:p>
          <a:endParaRPr lang="ru-RU"/>
        </a:p>
      </dgm:t>
    </dgm:pt>
    <dgm:pt modelId="{18281C89-11E8-4365-B2AD-87C476FF5649}" type="sibTrans" cxnId="{28580E45-9D5E-4199-A46C-D4986B1E3AA5}">
      <dgm:prSet/>
      <dgm:spPr/>
      <dgm:t>
        <a:bodyPr/>
        <a:lstStyle/>
        <a:p>
          <a:endParaRPr lang="ru-RU"/>
        </a:p>
      </dgm:t>
    </dgm:pt>
    <dgm:pt modelId="{1D5AB6F3-DFAD-4AE7-8EEC-B241E8B69A91}" type="pres">
      <dgm:prSet presAssocID="{AAC01F5D-19B9-4A97-8AA5-2DA10E0AF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93658-7AC7-4C0E-9227-FC08A4EACD5A}" type="pres">
      <dgm:prSet presAssocID="{8E15418E-B94A-4361-8DCC-072BD1A398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1F4AA-268B-4EED-B50F-9D34F3E5C173}" type="pres">
      <dgm:prSet presAssocID="{8E15418E-B94A-4361-8DCC-072BD1A398FE}" presName="childText" presStyleLbl="revTx" presStyleIdx="0" presStyleCnt="1" custScaleY="72491" custLinFactNeighborY="26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D31CE-B04B-46F0-9C46-82964FF79D89}" type="presOf" srcId="{11BC03A4-0741-4963-BBD1-0D214ED63407}" destId="{D321F4AA-268B-4EED-B50F-9D34F3E5C173}" srcOrd="0" destOrd="3" presId="urn:microsoft.com/office/officeart/2005/8/layout/vList2"/>
    <dgm:cxn modelId="{BEDAB00B-28FC-4CFA-A0FF-1A7F754ED7F3}" srcId="{8E15418E-B94A-4361-8DCC-072BD1A398FE}" destId="{22FC2F7F-7892-49BB-AE6B-029046E7E7B7}" srcOrd="2" destOrd="0" parTransId="{31240931-4165-48C0-ACA5-E6942F4F5CA5}" sibTransId="{F930154B-32E4-4B1F-AD94-C0B2F2659E47}"/>
    <dgm:cxn modelId="{715D2A83-D30C-4C73-BFC6-B79A03389F9E}" type="presOf" srcId="{22FC2F7F-7892-49BB-AE6B-029046E7E7B7}" destId="{D321F4AA-268B-4EED-B50F-9D34F3E5C173}" srcOrd="0" destOrd="2" presId="urn:microsoft.com/office/officeart/2005/8/layout/vList2"/>
    <dgm:cxn modelId="{28580E45-9D5E-4199-A46C-D4986B1E3AA5}" srcId="{8E15418E-B94A-4361-8DCC-072BD1A398FE}" destId="{11BC03A4-0741-4963-BBD1-0D214ED63407}" srcOrd="3" destOrd="0" parTransId="{DE3CC540-2777-4809-9A48-E11527FBD716}" sibTransId="{18281C89-11E8-4365-B2AD-87C476FF5649}"/>
    <dgm:cxn modelId="{C71D7406-F3DC-4658-B02F-16A007C739C5}" srcId="{AAC01F5D-19B9-4A97-8AA5-2DA10E0AF70A}" destId="{8E15418E-B94A-4361-8DCC-072BD1A398FE}" srcOrd="0" destOrd="0" parTransId="{336CC997-EB97-42D1-B7B1-F384C99830D0}" sibTransId="{B77D0577-EBB1-44E1-A211-070F25EE9E47}"/>
    <dgm:cxn modelId="{3DA3C000-E37F-4BA8-8CF5-25594CB3A760}" type="presOf" srcId="{39E7C833-7D3A-4939-B097-98C722840BE0}" destId="{D321F4AA-268B-4EED-B50F-9D34F3E5C173}" srcOrd="0" destOrd="0" presId="urn:microsoft.com/office/officeart/2005/8/layout/vList2"/>
    <dgm:cxn modelId="{5D984DFC-A82B-4253-9B92-94941B1DF716}" srcId="{8E15418E-B94A-4361-8DCC-072BD1A398FE}" destId="{777D3332-90EC-4CFD-8DE7-F32C971B7EE6}" srcOrd="1" destOrd="0" parTransId="{C5AC9EE5-D0F7-4CF2-AD67-04DABA72D404}" sibTransId="{A78DF9D9-8507-4AA9-ABAE-1F9E44AAF576}"/>
    <dgm:cxn modelId="{92F0E0A4-6F6C-4501-B77C-E833611395E7}" type="presOf" srcId="{AAC01F5D-19B9-4A97-8AA5-2DA10E0AF70A}" destId="{1D5AB6F3-DFAD-4AE7-8EEC-B241E8B69A91}" srcOrd="0" destOrd="0" presId="urn:microsoft.com/office/officeart/2005/8/layout/vList2"/>
    <dgm:cxn modelId="{E898AAE7-C094-4BF3-BCA3-19317B647675}" type="presOf" srcId="{8E15418E-B94A-4361-8DCC-072BD1A398FE}" destId="{41D93658-7AC7-4C0E-9227-FC08A4EACD5A}" srcOrd="0" destOrd="0" presId="urn:microsoft.com/office/officeart/2005/8/layout/vList2"/>
    <dgm:cxn modelId="{9A9B0207-3B5E-40B6-837A-34ADD47EBA5B}" type="presOf" srcId="{777D3332-90EC-4CFD-8DE7-F32C971B7EE6}" destId="{D321F4AA-268B-4EED-B50F-9D34F3E5C173}" srcOrd="0" destOrd="1" presId="urn:microsoft.com/office/officeart/2005/8/layout/vList2"/>
    <dgm:cxn modelId="{0290E08E-56DF-4F42-B06D-0876E977194E}" srcId="{8E15418E-B94A-4361-8DCC-072BD1A398FE}" destId="{39E7C833-7D3A-4939-B097-98C722840BE0}" srcOrd="0" destOrd="0" parTransId="{57B74DE7-4864-4310-9839-FC113349A59C}" sibTransId="{201EC894-24C9-48C3-BB6F-0A9C251E544D}"/>
    <dgm:cxn modelId="{06EB1FFF-9CEE-4AB0-A25A-1D27A21FF69D}" type="presParOf" srcId="{1D5AB6F3-DFAD-4AE7-8EEC-B241E8B69A91}" destId="{41D93658-7AC7-4C0E-9227-FC08A4EACD5A}" srcOrd="0" destOrd="0" presId="urn:microsoft.com/office/officeart/2005/8/layout/vList2"/>
    <dgm:cxn modelId="{D7CE067D-8B16-4A19-906A-BCF770C995BC}" type="presParOf" srcId="{1D5AB6F3-DFAD-4AE7-8EEC-B241E8B69A91}" destId="{D321F4AA-268B-4EED-B50F-9D34F3E5C1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103D-8B44-49FA-814A-7C66956400C4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93DA-F229-4F80-8C67-5F1EC9367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EDB8-3D61-44B4-89BF-A9AD6D86B58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3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EDB8-3D61-44B4-89BF-A9AD6D86B58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9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077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04D0-1FD3-49EF-90E0-B06945DC5BF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1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077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04D0-1FD3-49EF-90E0-B06945DC5BF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3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077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04D0-1FD3-49EF-90E0-B06945DC5BF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0775" cy="3698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204D0-1FD3-49EF-90E0-B06945DC5BF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CC3398-2CF8-4BC9-8044-E01AF295E1B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0A22E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2FCC82-124F-4395-AAE9-97303EE38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6D26AA-D4A6-4658-851F-EED7C79051E5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FDA023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51FBDF-A564-49B3-A35D-78768243CB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8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628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285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2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929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5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7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6D26AA-D4A6-4658-851F-EED7C79051E5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51FBDF-A564-49B3-A35D-78768243CB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8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3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846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8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304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6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CC3398-2CF8-4BC9-8044-E01AF295E1B4}" type="datetimeFigureOut">
              <a:rPr lang="ru-RU" smtClean="0">
                <a:solidFill>
                  <a:prstClr val="white"/>
                </a:solidFill>
              </a:rPr>
              <a:pPr/>
              <a:t>13.07.2020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2FCC82-124F-4395-AAE9-97303EE38F0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CC3398-2CF8-4BC9-8044-E01AF295E1B4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2FCC82-124F-4395-AAE9-97303EE38F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6D26AA-D4A6-4658-851F-EED7C79051E5}" type="datetimeFigureOut">
              <a:rPr lang="ru-RU" smtClean="0">
                <a:solidFill>
                  <a:prstClr val="black"/>
                </a:solidFill>
              </a:rPr>
              <a:pPr/>
              <a:t>13.07.2020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51FBDF-A564-49B3-A35D-78768243CBE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912768" cy="31683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000" b="1" dirty="0" smtClean="0">
                <a:latin typeface="Garamond" panose="02020404030301010803" pitchFamily="18" charset="0"/>
              </a:rPr>
              <a:t>Практика проведения аукционов на право пользования недрами и иные вопросы лицензирования недропользования</a:t>
            </a:r>
            <a:endParaRPr lang="ru-RU" sz="4000" b="1" dirty="0">
              <a:latin typeface="Garamond" panose="02020404030301010803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517232"/>
            <a:ext cx="5616624" cy="1296144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Горохов Константин Дмитриевич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Заместитель директора по вопросам лицензирования недропользования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ФГКУ «Росгеолэкспертиза»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6733" r="34936" b="18981"/>
          <a:stretch/>
        </p:blipFill>
        <p:spPr bwMode="auto">
          <a:xfrm>
            <a:off x="7407315" y="-1112"/>
            <a:ext cx="1736685" cy="19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221088"/>
            <a:ext cx="6120680" cy="64807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09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июля 2020 года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НОУ ДПО "Институт </a:t>
            </a:r>
            <a:r>
              <a:rPr lang="ru-RU" sz="1800" dirty="0" err="1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ПравоТЭК</a:t>
            </a:r>
            <a:r>
              <a:rPr lang="ru-RU" sz="1800" dirty="0">
                <a:solidFill>
                  <a:schemeClr val="tx1"/>
                </a:solidFill>
                <a:effectLst/>
                <a:latin typeface="Garamond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350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519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Garamond" panose="02020404030301010803" pitchFamily="18" charset="0"/>
              </a:rPr>
              <a:t>копия </a:t>
            </a:r>
            <a:r>
              <a:rPr lang="ru-RU" dirty="0">
                <a:latin typeface="Garamond" panose="02020404030301010803" pitchFamily="18" charset="0"/>
              </a:rPr>
              <a:t>бухгалтерского баланса заявителя (с приложением всех обязательных форм) за год, предшествующий году подаче заявки, с отметкой налогового органа о его принятии или с приложением квитанции о приеме бухгалтерской (финансовой) отчетности налоговым органом (в случае направления бухгалтерской отчетности в налоговый орган в электронном виде по телекоммуникационным каналам связи);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справки из банковских учреждений о движении денежных средств по счетам заявителя в течение месяца, предшествующего месяцу подачи заявки, и остатке денежных средств на счетах заявителя;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договоры (копии договоров) займа или кредита, вступившие в силу на дату подачи заявки (в случае привлечения финансовых средств</a:t>
            </a:r>
            <a:r>
              <a:rPr lang="ru-RU" dirty="0" smtClean="0">
                <a:latin typeface="Garamond" panose="02020404030301010803" pitchFamily="18" charset="0"/>
              </a:rPr>
              <a:t>);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Данные </a:t>
            </a:r>
            <a:r>
              <a:rPr lang="ru-RU" dirty="0">
                <a:latin typeface="Garamond" panose="02020404030301010803" pitchFamily="18" charset="0"/>
              </a:rPr>
              <a:t>о финансовых возможностях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3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44824"/>
          <a:ext cx="8435280" cy="33880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34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940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ФИО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Должность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Квалификация 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Реквизиты трудового либо ГП договора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Информация о</a:t>
                      </a:r>
                      <a:r>
                        <a:rPr lang="ru-RU" sz="1800" baseline="0" dirty="0" smtClean="0">
                          <a:latin typeface="Garamond" panose="02020404030301010803" pitchFamily="18" charset="0"/>
                        </a:rPr>
                        <a:t> работодателе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401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dirty="0">
                <a:latin typeface="Garamond" panose="02020404030301010803" pitchFamily="18" charset="0"/>
              </a:rPr>
              <a:t>Перечень </a:t>
            </a:r>
            <a:r>
              <a:rPr lang="ru-RU" sz="3700" dirty="0" smtClean="0">
                <a:latin typeface="Garamond" panose="02020404030301010803" pitchFamily="18" charset="0"/>
              </a:rPr>
              <a:t>специалистов</a:t>
            </a:r>
            <a:endParaRPr lang="ru-RU" sz="3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700808"/>
          <a:ext cx="8856984" cy="37480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9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8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45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740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Garamond" panose="02020404030301010803" pitchFamily="18" charset="0"/>
                        </a:rPr>
                        <a:t>Наим</a:t>
                      </a:r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-е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Количество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Заводской/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инвентарный/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регистрационный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номер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Реквизиты документа, подтверждающего</a:t>
                      </a:r>
                      <a:r>
                        <a:rPr lang="ru-RU" sz="1800" baseline="0" dirty="0" smtClean="0">
                          <a:latin typeface="Garamond" panose="02020404030301010803" pitchFamily="18" charset="0"/>
                        </a:rPr>
                        <a:t> принадлежность лицу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aramond" panose="02020404030301010803" pitchFamily="18" charset="0"/>
                        </a:rPr>
                        <a:t>Информация о</a:t>
                      </a:r>
                      <a:r>
                        <a:rPr lang="ru-RU" sz="1800" baseline="0" dirty="0" smtClean="0">
                          <a:latin typeface="Garamond" panose="02020404030301010803" pitchFamily="18" charset="0"/>
                        </a:rPr>
                        <a:t> собственнике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40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b="1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aramond" panose="02020404030301010803" pitchFamily="18" charset="0"/>
                        </a:rPr>
                        <a:t>---</a:t>
                      </a:r>
                      <a:endParaRPr lang="ru-RU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700" dirty="0">
                <a:latin typeface="Garamond" panose="02020404030301010803" pitchFamily="18" charset="0"/>
              </a:rPr>
              <a:t>Перечень </a:t>
            </a:r>
            <a:r>
              <a:rPr lang="ru-RU" sz="3700" dirty="0" smtClean="0">
                <a:latin typeface="Garamond" panose="02020404030301010803" pitchFamily="18" charset="0"/>
              </a:rPr>
              <a:t>технических средств и оборудования</a:t>
            </a:r>
            <a:endParaRPr lang="ru-RU" sz="3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перечень собственных квалифицированных специалистов, а также квалифицированных специалистов юридических и физических лиц, привлекаемых для проведения работ на участке недр (в случае, если проведение отдельных видов работ на участке недр планируется осуществлять с привлечением юридических или физических лиц);</a:t>
            </a:r>
          </a:p>
          <a:p>
            <a:pPr algn="just"/>
            <a:endParaRPr lang="ru-RU" dirty="0" smtClean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перечень </a:t>
            </a:r>
            <a:r>
              <a:rPr lang="ru-RU" dirty="0">
                <a:latin typeface="Garamond" panose="02020404030301010803" pitchFamily="18" charset="0"/>
              </a:rPr>
              <a:t>собственных технических средств и оборудования, а также технических средств и оборудования юридических и физических лиц, привлекаемых для проведения работ на участке недр (в случае, если проведение отдельных видов работ на участке недр планируется осуществлять с привлечением юридических или физических лиц);</a:t>
            </a:r>
          </a:p>
          <a:p>
            <a:pPr algn="just"/>
            <a:endParaRPr lang="ru-RU" dirty="0" smtClean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копии </a:t>
            </a:r>
            <a:r>
              <a:rPr lang="ru-RU" dirty="0">
                <a:latin typeface="Garamond" panose="02020404030301010803" pitchFamily="18" charset="0"/>
              </a:rPr>
              <a:t>договоров с юридическими и физическими лицами, привлекаемыми для проведения работ на участке недр (в случае, если проведение отдельных видов работ на участке недр планируется осуществлять с привлечением юридических или физических лиц</a:t>
            </a:r>
            <a:r>
              <a:rPr lang="ru-RU" dirty="0" smtClean="0">
                <a:latin typeface="Garamond" panose="02020404030301010803" pitchFamily="18" charset="0"/>
              </a:rPr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Данные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 квалифицированных специалистах и технических средствах, необходимых для эффективного и безопасного проведения работ на участке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недр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40560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Справка </a:t>
            </a:r>
            <a:r>
              <a:rPr lang="ru-RU" b="1" dirty="0">
                <a:latin typeface="Garamond" panose="02020404030301010803" pitchFamily="18" charset="0"/>
              </a:rPr>
              <a:t>с описанием технологии проведения работ, которые будут проводиться на участке недр, подписанная заявителем или лицом, имеющим право действовать от имени </a:t>
            </a:r>
            <a:r>
              <a:rPr lang="ru-RU" b="1" dirty="0" smtClean="0">
                <a:latin typeface="Garamond" panose="02020404030301010803" pitchFamily="18" charset="0"/>
              </a:rPr>
              <a:t>заявителя.</a:t>
            </a:r>
          </a:p>
          <a:p>
            <a:pPr marL="109728" indent="0" algn="just">
              <a:buNone/>
            </a:pPr>
            <a:endParaRPr lang="ru-RU" b="1" dirty="0" smtClean="0">
              <a:latin typeface="Garamond" panose="02020404030301010803" pitchFamily="18" charset="0"/>
            </a:endParaRP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Копии документов заверяются печатью заявителя (при наличии) и подписью уполномоченного лица заявителя.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Справки и документы, оформленные заявителем, подписываются лицом, обладающим правом действовать от имени заявителя без доверенности, или уполномоченным на то лицом, прошиваются и заверяются печатью заявителя (при наличии</a:t>
            </a:r>
            <a:r>
              <a:rPr lang="ru-RU" dirty="0" smtClean="0">
                <a:latin typeface="Garamond" panose="02020404030301010803" pitchFamily="18" charset="0"/>
              </a:rPr>
              <a:t>).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632847" cy="2016224"/>
          </a:xfrm>
        </p:spPr>
        <p:txBody>
          <a:bodyPr anchor="t">
            <a:noAutofit/>
          </a:bodyPr>
          <a:lstStyle/>
          <a:p>
            <a:pPr marR="64008" algn="l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4000" dirty="0" smtClean="0">
                <a:latin typeface="Garamond" panose="02020404030301010803" pitchFamily="18" charset="0"/>
                <a:ea typeface="+mn-ea"/>
                <a:cs typeface="+mn-cs"/>
              </a:rPr>
              <a:t>Иные механизмы предоставления права пользования недрами</a:t>
            </a:r>
            <a:endParaRPr lang="en-US" sz="4000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6733" r="34936" b="18981"/>
          <a:stretch/>
        </p:blipFill>
        <p:spPr bwMode="auto">
          <a:xfrm>
            <a:off x="7407315" y="-1112"/>
            <a:ext cx="1736685" cy="19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337730"/>
              </p:ext>
            </p:extLst>
          </p:nvPr>
        </p:nvGraphicFramePr>
        <p:xfrm>
          <a:off x="467544" y="1268760"/>
          <a:ext cx="8208912" cy="4554801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68445"/>
                <a:gridCol w="7740467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Приказ МПР РФ от 24.01.2005 № 23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«Об утверждении Порядка рассмотрения заявок на получение права пользования недрами по факту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первооткрывательства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Arial" pitchFamily="34" charset="0"/>
                        </a:rPr>
                        <a:t> (кроме УНФЗ)»</a:t>
                      </a:r>
                    </a:p>
                  </a:txBody>
                  <a:tcPr anchor="ctr"/>
                </a:tc>
              </a:tr>
              <a:tr h="888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Постановление Правительства РФ от 27.11.2008 № 897</a:t>
                      </a:r>
                    </a:p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«Об утверждении Положения о рассмотрении заявок на получение права пользования недрами (УНФЗ)»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21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Постановление Правительства РФ от 08.01.2009 № 4</a:t>
                      </a:r>
                    </a:p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«Об утверждении Положения о рассмотрении заявок на получение права пользования недрами для разведки и добычи полезных ископаемых или для геологического изучения недр, разведки и добычи полезных ископаемых, (участки недр континентального шельфа Российской Федерации)</a:t>
                      </a:r>
                      <a:endParaRPr kumimoji="0" lang="ru-RU" sz="1800" b="0" i="0" u="none" strike="noStrike" kern="1200" baseline="0" dirty="0">
                        <a:solidFill>
                          <a:schemeClr val="dk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424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800" b="0" kern="1200" baseline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latin typeface="Garamond" pitchFamily="18" charset="0"/>
                        </a:rPr>
                        <a:t>Приказ Минприроды России от 10.11.2016 № 583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latin typeface="Garamond" pitchFamily="18" charset="0"/>
                        </a:rPr>
                        <a:t>«Об утверждении Порядка рассмотрения заявок на получение права пользования недрами для геологического изучения недр (за исключением недр на участках недр федерального значения и участках недр местного значения)»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6"/>
          <p:cNvSpPr/>
          <p:nvPr/>
        </p:nvSpPr>
        <p:spPr>
          <a:xfrm>
            <a:off x="323528" y="188640"/>
            <a:ext cx="8568952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НПА по предоставлению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права пользования недрами в заявительном порядке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3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4869160"/>
            <a:ext cx="6518697" cy="101566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Garamond" panose="02020404030301010803" pitchFamily="18" charset="0"/>
              </a:rPr>
              <a:t>В отношении участков недр, не содержащих прогнозные ресурсы категорий Р</a:t>
            </a:r>
            <a:r>
              <a:rPr lang="ru-RU" sz="2000" baseline="-25000" dirty="0">
                <a:latin typeface="Garamond" panose="02020404030301010803" pitchFamily="18" charset="0"/>
              </a:rPr>
              <a:t>1</a:t>
            </a:r>
            <a:r>
              <a:rPr lang="ru-RU" sz="2000" dirty="0">
                <a:latin typeface="Garamond" panose="02020404030301010803" pitchFamily="18" charset="0"/>
              </a:rPr>
              <a:t> и Р</a:t>
            </a:r>
            <a:r>
              <a:rPr lang="ru-RU" sz="2000" baseline="-25000" dirty="0">
                <a:latin typeface="Garamond" panose="02020404030301010803" pitchFamily="18" charset="0"/>
              </a:rPr>
              <a:t>2</a:t>
            </a: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 по </a:t>
            </a:r>
            <a:r>
              <a:rPr lang="ru-RU" sz="2000" b="1" dirty="0">
                <a:latin typeface="Garamond" panose="02020404030301010803" pitchFamily="18" charset="0"/>
              </a:rPr>
              <a:t>твердым полезным ископаемым</a:t>
            </a:r>
            <a:r>
              <a:rPr lang="ru-RU" sz="2000" dirty="0">
                <a:latin typeface="Garamond" panose="02020404030301010803" pitchFamily="18" charset="0"/>
              </a:rPr>
              <a:t>, был введен </a:t>
            </a:r>
            <a:r>
              <a:rPr lang="ru-RU" sz="2000" b="1" dirty="0">
                <a:latin typeface="Garamond" panose="02020404030301010803" pitchFamily="18" charset="0"/>
              </a:rPr>
              <a:t>«заявительный принцип</a:t>
            </a:r>
            <a:r>
              <a:rPr lang="ru-RU" sz="2000" b="1" dirty="0" smtClean="0">
                <a:latin typeface="Garamond" panose="02020404030301010803" pitchFamily="18" charset="0"/>
              </a:rPr>
              <a:t>»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1EF47C-4B84-4641-AFF1-0AAE4861B895}"/>
              </a:ext>
            </a:extLst>
          </p:cNvPr>
          <p:cNvSpPr/>
          <p:nvPr/>
        </p:nvSpPr>
        <p:spPr>
          <a:xfrm>
            <a:off x="827584" y="5099992"/>
            <a:ext cx="112363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2014</a:t>
            </a:r>
          </a:p>
        </p:txBody>
      </p:sp>
      <p:pic>
        <p:nvPicPr>
          <p:cNvPr id="12" name="Рисунок 11" descr="Изображение выглядит как дерево, небо, внешний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644193F-7876-4630-BB92-EC52C411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" y="114856"/>
            <a:ext cx="8012649" cy="479715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CF49A98-2042-4E29-BB15-47A5B0043B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-1454" r="37399" b="95942"/>
          <a:stretch/>
        </p:blipFill>
        <p:spPr>
          <a:xfrm>
            <a:off x="3981172" y="72008"/>
            <a:ext cx="100811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C1482C70-1706-4A61-8630-C679DB833CED}"/>
              </a:ext>
            </a:extLst>
          </p:cNvPr>
          <p:cNvSpPr txBox="1">
            <a:spLocks/>
          </p:cNvSpPr>
          <p:nvPr/>
        </p:nvSpPr>
        <p:spPr>
          <a:xfrm>
            <a:off x="2627784" y="4999995"/>
            <a:ext cx="6408712" cy="117724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Garamond" panose="02020404030301010803" pitchFamily="18" charset="0"/>
              </a:rPr>
              <a:t>Приказом Минприроды </a:t>
            </a:r>
            <a:r>
              <a:rPr lang="ru-RU" sz="1800" dirty="0" smtClean="0">
                <a:latin typeface="Garamond" panose="02020404030301010803" pitchFamily="18" charset="0"/>
              </a:rPr>
              <a:t>России </a:t>
            </a:r>
            <a:r>
              <a:rPr lang="ru-RU" sz="1800" dirty="0">
                <a:latin typeface="Garamond" panose="02020404030301010803" pitchFamily="18" charset="0"/>
              </a:rPr>
              <a:t>от 10.11.2016 № 583 «заявительный принцип» </a:t>
            </a:r>
            <a:r>
              <a:rPr lang="ru-RU" sz="1800" dirty="0" smtClean="0">
                <a:latin typeface="Garamond" panose="02020404030301010803" pitchFamily="18" charset="0"/>
              </a:rPr>
              <a:t>был </a:t>
            </a:r>
            <a:r>
              <a:rPr lang="ru-RU" sz="1800" dirty="0">
                <a:latin typeface="Garamond" panose="02020404030301010803" pitchFamily="18" charset="0"/>
              </a:rPr>
              <a:t>распространен и на углеводородное сырье на территории Иркутской обл., Забайкальского края, Республики Хакасия, Республики Бурятия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454A542-2958-4938-ABBF-7CC2B02E1B0C}"/>
              </a:ext>
            </a:extLst>
          </p:cNvPr>
          <p:cNvSpPr/>
          <p:nvPr/>
        </p:nvSpPr>
        <p:spPr>
          <a:xfrm>
            <a:off x="827584" y="5157192"/>
            <a:ext cx="112363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2017</a:t>
            </a:r>
          </a:p>
        </p:txBody>
      </p:sp>
      <p:pic>
        <p:nvPicPr>
          <p:cNvPr id="14" name="Рисунок 1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9E8EFBB-3EBA-4976-9933-3A9659383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" y="97577"/>
            <a:ext cx="7949002" cy="49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00602FD4-38E3-49CB-8934-60AD74175951}"/>
              </a:ext>
            </a:extLst>
          </p:cNvPr>
          <p:cNvSpPr txBox="1">
            <a:spLocks/>
          </p:cNvSpPr>
          <p:nvPr/>
        </p:nvSpPr>
        <p:spPr>
          <a:xfrm>
            <a:off x="2555776" y="5085184"/>
            <a:ext cx="6444716" cy="117724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Garamond" panose="02020404030301010803" pitchFamily="18" charset="0"/>
              </a:rPr>
              <a:t>Расширен перечень территорий для «заявительного принципа» </a:t>
            </a:r>
            <a:r>
              <a:rPr lang="ru-RU" sz="1800" dirty="0" smtClean="0">
                <a:latin typeface="Garamond" panose="02020404030301010803" pitchFamily="18" charset="0"/>
              </a:rPr>
              <a:t>на </a:t>
            </a:r>
            <a:r>
              <a:rPr lang="ru-RU" sz="1800" dirty="0">
                <a:latin typeface="Garamond" panose="02020404030301010803" pitchFamily="18" charset="0"/>
              </a:rPr>
              <a:t>углеводородное сырье за счет Оренбургской области, Алтайского края, Республики Алтай, Кемеровской области, арктической зоны Красноярского края и  Республики Саха (Якутия</a:t>
            </a:r>
            <a:r>
              <a:rPr lang="ru-RU" sz="1800" dirty="0" smtClean="0">
                <a:latin typeface="Garamond" panose="02020404030301010803" pitchFamily="18" charset="0"/>
              </a:rPr>
              <a:t>)</a:t>
            </a:r>
            <a:endParaRPr lang="ru-RU" sz="1800" dirty="0">
              <a:latin typeface="Garamond" panose="020204040303010108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D284377-03E6-499F-B568-97A84FDDD136}"/>
              </a:ext>
            </a:extLst>
          </p:cNvPr>
          <p:cNvSpPr/>
          <p:nvPr/>
        </p:nvSpPr>
        <p:spPr>
          <a:xfrm>
            <a:off x="827584" y="5085184"/>
            <a:ext cx="112363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2019</a:t>
            </a:r>
          </a:p>
        </p:txBody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F974FFD-04E3-4C55-A2BE-04327F1F3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28"/>
            <a:ext cx="8014482" cy="49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5891175" cy="2592288"/>
          </a:xfrm>
        </p:spPr>
        <p:txBody>
          <a:bodyPr anchor="t">
            <a:noAutofit/>
          </a:bodyPr>
          <a:lstStyle/>
          <a:p>
            <a:pPr marR="64008" algn="l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4000" dirty="0" smtClean="0">
                <a:latin typeface="Garamond" panose="02020404030301010803" pitchFamily="18" charset="0"/>
                <a:ea typeface="+mn-ea"/>
                <a:cs typeface="+mn-cs"/>
              </a:rPr>
              <a:t>Порядок проведения аукционов и конкурсов на право пользования участками недр</a:t>
            </a:r>
            <a:endParaRPr lang="en-US" sz="4000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6733" r="34936" b="18981"/>
          <a:stretch/>
        </p:blipFill>
        <p:spPr bwMode="auto">
          <a:xfrm>
            <a:off x="7407315" y="-1112"/>
            <a:ext cx="1736685" cy="19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D5838C9-1D60-44A6-B2E0-DE324EB29B68}"/>
              </a:ext>
            </a:extLst>
          </p:cNvPr>
          <p:cNvSpPr txBox="1">
            <a:spLocks/>
          </p:cNvSpPr>
          <p:nvPr/>
        </p:nvSpPr>
        <p:spPr>
          <a:xfrm>
            <a:off x="2555776" y="5257714"/>
            <a:ext cx="6318194" cy="117724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aramond" panose="02020404030301010803" pitchFamily="18" charset="0"/>
              </a:rPr>
              <a:t>Предусмотрена возможность </a:t>
            </a:r>
            <a:r>
              <a:rPr lang="ru-RU" sz="1800" dirty="0">
                <a:latin typeface="Garamond" panose="02020404030301010803" pitchFamily="18" charset="0"/>
              </a:rPr>
              <a:t>предоставления права пользования недрами для геологического изучения в территориальном море и внутренних морских водах на углеводородное </a:t>
            </a:r>
            <a:r>
              <a:rPr lang="ru-RU" sz="1800" dirty="0" smtClean="0">
                <a:latin typeface="Garamond" panose="02020404030301010803" pitchFamily="18" charset="0"/>
              </a:rPr>
              <a:t>сырье </a:t>
            </a:r>
            <a:br>
              <a:rPr lang="ru-RU" sz="1800" dirty="0" smtClean="0">
                <a:latin typeface="Garamond" panose="02020404030301010803" pitchFamily="18" charset="0"/>
              </a:rPr>
            </a:br>
            <a:r>
              <a:rPr lang="ru-RU" sz="1800" dirty="0" smtClean="0">
                <a:latin typeface="Garamond" panose="02020404030301010803" pitchFamily="18" charset="0"/>
              </a:rPr>
              <a:t>(из утверждаемого Правительством РФ перечня участков недр)</a:t>
            </a:r>
            <a:endParaRPr lang="ru-RU" sz="1800" b="1" dirty="0">
              <a:solidFill>
                <a:srgbClr val="AC0000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Рисунок 1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1F41A95-E4C0-4420-975D-E086667DE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340"/>
            <a:ext cx="7832693" cy="50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70534"/>
              </p:ext>
            </p:extLst>
          </p:nvPr>
        </p:nvGraphicFramePr>
        <p:xfrm>
          <a:off x="457200" y="1556792"/>
          <a:ext cx="83632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Garamond" pitchFamily="18" charset="0"/>
              </a:rPr>
              <a:t>Виды участков недр, </a:t>
            </a:r>
            <a:br>
              <a:rPr lang="ru-RU" sz="28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aramond" pitchFamily="18" charset="0"/>
              </a:rPr>
              <a:t>предоставляемых для геологического изучения </a:t>
            </a:r>
            <a:br>
              <a:rPr lang="ru-RU" sz="28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aramond" pitchFamily="18" charset="0"/>
              </a:rPr>
              <a:t>за счет средств пользователя недр </a:t>
            </a:r>
            <a:endParaRPr lang="ru-RU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229200"/>
            <a:ext cx="849694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Иные участки недр для ГИ предоставляются в пользование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после включения их в соответствующий перечень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0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260648"/>
          <a:ext cx="8229600" cy="574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81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260648"/>
            <a:ext cx="82089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*Расширение заявительного принципа</a:t>
            </a:r>
          </a:p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на ТПИ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1628800"/>
            <a:ext cx="815791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Ограничение предоставления только на участки, содержащие </a:t>
            </a:r>
            <a:r>
              <a:rPr lang="ru-RU" sz="2400" b="1" dirty="0">
                <a:solidFill>
                  <a:schemeClr val="tx1"/>
                </a:solidFill>
                <a:latin typeface="Garamond" pitchFamily="18" charset="0"/>
              </a:rPr>
              <a:t>запасы полезных ископаемых</a:t>
            </a:r>
            <a:r>
              <a:rPr lang="ru-RU" sz="2400" dirty="0">
                <a:solidFill>
                  <a:schemeClr val="tx1"/>
                </a:solidFill>
                <a:latin typeface="Garamond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Garamond" pitchFamily="18" charset="0"/>
              </a:rPr>
              <a:t>Территории распространения: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aramond" pitchFamily="18" charset="0"/>
              </a:rPr>
              <a:t>Дальневосточный федеральный округ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aramond" pitchFamily="18" charset="0"/>
              </a:rPr>
              <a:t>Иркутская область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Garamond" pitchFamily="18" charset="0"/>
              </a:rPr>
              <a:t>Территории Арктической зоны Российской Федерации в соответствии с Указом Президента Российской Федерации от 2 мая 2014 г. N 296 "О сухопутных территориях Арктической зоны Российской Федерации" (Собрание законодательства Российской Федерации, 2014, N 18, ст. 2136; 2017, N 27, ст. 4021; 2019, N 20, ст. 2424)</a:t>
            </a:r>
          </a:p>
        </p:txBody>
      </p:sp>
    </p:spTree>
    <p:extLst>
      <p:ext uri="{BB962C8B-B14F-4D97-AF65-F5344CB8AC3E}">
        <p14:creationId xmlns:p14="http://schemas.microsoft.com/office/powerpoint/2010/main" val="190330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260648"/>
            <a:ext cx="820891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aramond" panose="02020404030301010803" pitchFamily="18" charset="0"/>
              </a:rPr>
              <a:t>Данные о запасах и ресурсах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1628800"/>
            <a:ext cx="815791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Данные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о наличии запасов полезных ископаемых 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определяются: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 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дату подачи заявки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на получение права пользования 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недрами;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основании сведений 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государственного баланса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запасов полезных 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ископаемых;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основании сведений 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государственного кадастра </a:t>
            </a:r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месторождений и проявлений полезных ископаемых</a:t>
            </a:r>
            <a:r>
              <a:rPr lang="ru-RU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0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уб 5"/>
          <p:cNvSpPr/>
          <p:nvPr/>
        </p:nvSpPr>
        <p:spPr>
          <a:xfrm>
            <a:off x="1618878" y="4509120"/>
            <a:ext cx="6192688" cy="144016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Нижележащие горизонты</a:t>
            </a:r>
            <a:endParaRPr lang="ru-RU" sz="20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1618878" y="3140968"/>
            <a:ext cx="6192688" cy="144016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Запасы, предоставленные в освоение по лицензии на пользование недрами</a:t>
            </a:r>
            <a:endParaRPr lang="ru-RU" sz="20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1618878" y="1772816"/>
            <a:ext cx="6192688" cy="144016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Вышележащие горизонты</a:t>
            </a:r>
            <a:endParaRPr lang="ru-RU" sz="20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898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Garamond" pitchFamily="18" charset="0"/>
              </a:rPr>
              <a:t>Участки недр </a:t>
            </a:r>
            <a:r>
              <a:rPr lang="ru-RU" sz="3600" dirty="0" smtClean="0">
                <a:latin typeface="Garamond" pitchFamily="18" charset="0"/>
              </a:rPr>
              <a:t>на </a:t>
            </a:r>
            <a:r>
              <a:rPr lang="ru-RU" sz="3600" dirty="0">
                <a:latin typeface="Garamond" pitchFamily="18" charset="0"/>
              </a:rPr>
              <a:t>выше/нижележащих горизонтах</a:t>
            </a:r>
          </a:p>
        </p:txBody>
      </p:sp>
    </p:spTree>
    <p:extLst>
      <p:ext uri="{BB962C8B-B14F-4D97-AF65-F5344CB8AC3E}">
        <p14:creationId xmlns:p14="http://schemas.microsoft.com/office/powerpoint/2010/main" val="2812243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Условия предоставления УН в пользование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2800" dirty="0" smtClean="0">
                <a:latin typeface="Garamond" pitchFamily="18" charset="0"/>
              </a:rPr>
              <a:t>отсутствие </a:t>
            </a:r>
            <a:r>
              <a:rPr lang="ru-RU" sz="2800" b="1" dirty="0">
                <a:latin typeface="Garamond" pitchFamily="18" charset="0"/>
              </a:rPr>
              <a:t>данные о наличии </a:t>
            </a:r>
            <a:r>
              <a:rPr lang="ru-RU" sz="2800" b="1" dirty="0" smtClean="0">
                <a:latin typeface="Garamond" pitchFamily="18" charset="0"/>
              </a:rPr>
              <a:t>запасов</a:t>
            </a:r>
            <a:r>
              <a:rPr lang="ru-RU" sz="2800" dirty="0" smtClean="0">
                <a:latin typeface="Garamond" pitchFamily="18" charset="0"/>
              </a:rPr>
              <a:t>;</a:t>
            </a:r>
            <a:endParaRPr lang="ru-RU" sz="2800" dirty="0">
              <a:latin typeface="Garamond" pitchFamily="18" charset="0"/>
            </a:endParaRPr>
          </a:p>
          <a:p>
            <a:pPr algn="just"/>
            <a:r>
              <a:rPr lang="ru-RU" sz="2800" dirty="0">
                <a:latin typeface="Garamond" pitchFamily="18" charset="0"/>
              </a:rPr>
              <a:t>расположен </a:t>
            </a:r>
            <a:r>
              <a:rPr lang="ru-RU" sz="2800" b="1" dirty="0">
                <a:latin typeface="Garamond" pitchFamily="18" charset="0"/>
              </a:rPr>
              <a:t>ниже нижней (выше верхней) границы участка недр</a:t>
            </a:r>
            <a:r>
              <a:rPr lang="ru-RU" sz="2800" dirty="0">
                <a:latin typeface="Garamond" pitchFamily="18" charset="0"/>
              </a:rPr>
              <a:t>, предоставленного в пользование заявителю, и являющегося сопредельным по отношению к испрашиваемому участку </a:t>
            </a:r>
            <a:r>
              <a:rPr lang="ru-RU" sz="2800" dirty="0" smtClean="0">
                <a:latin typeface="Garamond" pitchFamily="18" charset="0"/>
              </a:rPr>
              <a:t>недр;</a:t>
            </a:r>
          </a:p>
          <a:p>
            <a:pPr algn="just"/>
            <a:r>
              <a:rPr lang="ru-RU" sz="2800" dirty="0">
                <a:latin typeface="Garamond" pitchFamily="18" charset="0"/>
              </a:rPr>
              <a:t>заявитель является </a:t>
            </a:r>
            <a:r>
              <a:rPr lang="ru-RU" sz="2800" b="1" dirty="0">
                <a:latin typeface="Garamond" pitchFamily="18" charset="0"/>
              </a:rPr>
              <a:t>пользователем недр </a:t>
            </a:r>
            <a:r>
              <a:rPr lang="ru-RU" sz="2800" dirty="0">
                <a:latin typeface="Garamond" pitchFamily="18" charset="0"/>
              </a:rPr>
              <a:t>на сопредельном </a:t>
            </a:r>
            <a:r>
              <a:rPr lang="ru-RU" sz="2800" dirty="0" smtClean="0">
                <a:latin typeface="Garamond" pitchFamily="18" charset="0"/>
              </a:rPr>
              <a:t>участке.</a:t>
            </a:r>
            <a:endParaRPr lang="ru-R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32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556792"/>
            <a:ext cx="6192688" cy="4464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348880"/>
            <a:ext cx="4320480" cy="2880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Garamond" pitchFamily="18" charset="0"/>
              </a:rPr>
              <a:t>Участок недр, предоставленный в пользование заявителю</a:t>
            </a:r>
            <a:endParaRPr lang="ru-RU" sz="20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Garamond" pitchFamily="18" charset="0"/>
              </a:rPr>
              <a:t>Участки недр на флангах месторождения</a:t>
            </a:r>
            <a:endParaRPr lang="ru-RU" sz="3600" dirty="0">
              <a:latin typeface="Garamond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1"/>
            <a:endCxn id="4" idx="1"/>
          </p:cNvCxnSpPr>
          <p:nvPr/>
        </p:nvCxnSpPr>
        <p:spPr>
          <a:xfrm>
            <a:off x="1547664" y="3789040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04248" y="3789040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0"/>
            <a:endCxn id="5" idx="0"/>
          </p:cNvCxnSpPr>
          <p:nvPr/>
        </p:nvCxnSpPr>
        <p:spPr>
          <a:xfrm flipV="1">
            <a:off x="4644008" y="1556792"/>
            <a:ext cx="0" cy="7920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60032" y="1772816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max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 20</a:t>
            </a:r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км (УВС)</a:t>
            </a:r>
            <a:endParaRPr lang="ru-RU" sz="20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5301208"/>
            <a:ext cx="46085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Garamond" pitchFamily="18" charset="0"/>
              </a:rPr>
              <a:t>Участок недр, в отношении которого возможно получение лицензии на ГИ</a:t>
            </a:r>
            <a:endParaRPr lang="ru-RU" sz="2000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2598885"/>
            <a:ext cx="1080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max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=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 5 (1*)</a:t>
            </a:r>
            <a:r>
              <a:rPr lang="en-US" sz="2000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км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(ТПИ)</a:t>
            </a:r>
            <a:endParaRPr lang="ru-RU" sz="20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7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048331"/>
              </p:ext>
            </p:extLst>
          </p:nvPr>
        </p:nvGraphicFramePr>
        <p:xfrm>
          <a:off x="251517" y="1484784"/>
          <a:ext cx="8784978" cy="47271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3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7187">
                  <a:extLst>
                    <a:ext uri="{9D8B030D-6E8A-4147-A177-3AD203B41FA5}">
                      <a16:colId xmlns:a16="http://schemas.microsoft.com/office/drawing/2014/main" xmlns="" val="1654521968"/>
                    </a:ext>
                  </a:extLst>
                </a:gridCol>
                <a:gridCol w="2387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97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Критерий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ТПИ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(россыпи)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ТПИ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(иные)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УВС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7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itchFamily="18" charset="0"/>
                        </a:rPr>
                        <a:t>По наличию запасов ПИ</a:t>
                      </a:r>
                      <a:endParaRPr lang="ru-RU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itchFamily="18" charset="0"/>
                        </a:rPr>
                        <a:t>Отсутствуют</a:t>
                      </a:r>
                      <a:r>
                        <a:rPr lang="ru-RU" baseline="0" dirty="0" smtClean="0">
                          <a:latin typeface="Garamond" pitchFamily="18" charset="0"/>
                        </a:rPr>
                        <a:t> данные о наличии</a:t>
                      </a:r>
                      <a:endParaRPr lang="ru-RU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0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Garamond" pitchFamily="18" charset="0"/>
                        </a:rPr>
                        <a:t>По расстоянию от сопредельной границы УН, предоставленного в пользование</a:t>
                      </a:r>
                      <a:endParaRPr lang="ru-RU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max 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=</a:t>
                      </a:r>
                      <a:r>
                        <a:rPr lang="ru-RU" baseline="0" dirty="0" smtClean="0">
                          <a:latin typeface="Garamond" pitchFamily="18" charset="0"/>
                        </a:rPr>
                        <a:t> 1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max 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=</a:t>
                      </a:r>
                      <a:r>
                        <a:rPr lang="ru-RU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5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Garamond" pitchFamily="18" charset="0"/>
                        </a:rPr>
                        <a:t>max 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=</a:t>
                      </a:r>
                      <a:r>
                        <a:rPr lang="ru-RU" baseline="0" dirty="0" smtClean="0">
                          <a:latin typeface="Garamond" pitchFamily="18" charset="0"/>
                        </a:rPr>
                        <a:t> </a:t>
                      </a:r>
                      <a:r>
                        <a:rPr lang="en-US" dirty="0" smtClean="0">
                          <a:latin typeface="Garamond" pitchFamily="18" charset="0"/>
                        </a:rPr>
                        <a:t>20</a:t>
                      </a:r>
                      <a:r>
                        <a:rPr lang="ru-RU" dirty="0" smtClean="0">
                          <a:latin typeface="Garamond" pitchFamily="18" charset="0"/>
                        </a:rPr>
                        <a:t>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59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itchFamily="18" charset="0"/>
                        </a:rPr>
                        <a:t>По сроку</a:t>
                      </a:r>
                      <a:endParaRPr lang="ru-RU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Garamond" pitchFamily="18" charset="0"/>
                        </a:rPr>
                        <a:t>не позднее 3 лет с даты выдачи лицензии (для ТЭ, НЭ) либо с даты утверждения государственной экспертизы запасов </a:t>
                      </a:r>
                      <a:r>
                        <a:rPr lang="en-US" dirty="0" smtClean="0">
                          <a:latin typeface="Garamond" pitchFamily="18" charset="0"/>
                        </a:rPr>
                        <a:t/>
                      </a:r>
                      <a:br>
                        <a:rPr lang="en-US" dirty="0" smtClean="0">
                          <a:latin typeface="Garamond" pitchFamily="18" charset="0"/>
                        </a:rPr>
                      </a:br>
                      <a:r>
                        <a:rPr lang="ru-RU" dirty="0" smtClean="0">
                          <a:latin typeface="Garamond" pitchFamily="18" charset="0"/>
                        </a:rPr>
                        <a:t>(</a:t>
                      </a:r>
                      <a:r>
                        <a:rPr lang="ru-RU" smtClean="0">
                          <a:latin typeface="Garamond" pitchFamily="18" charset="0"/>
                        </a:rPr>
                        <a:t>для ТР, НР)</a:t>
                      </a:r>
                      <a:endParaRPr lang="ru-RU" dirty="0" smtClean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Ограничения при предоставлении УН в пользование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3" y="1916832"/>
          <a:ext cx="8928992" cy="35181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163331981"/>
                    </a:ext>
                  </a:extLst>
                </a:gridCol>
                <a:gridCol w="180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78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59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ТПИ (россыпи)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ТПИ (иные)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алмазы</a:t>
                      </a:r>
                      <a:endParaRPr lang="ru-RU" sz="24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УВС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(очень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мелкие, мелкие, средние)</a:t>
                      </a:r>
                      <a:endParaRPr lang="ru-RU" sz="20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aramond" pitchFamily="18" charset="0"/>
                        </a:rPr>
                        <a:t>УВС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(крупные,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уникальные)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0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не более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20 км</a:t>
                      </a:r>
                      <a:r>
                        <a:rPr kumimoji="0" lang="ru-RU" sz="2800" kern="1200" baseline="300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2800" kern="1200" baseline="300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не более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100 км</a:t>
                      </a:r>
                      <a:r>
                        <a:rPr kumimoji="0" lang="ru-RU" sz="2800" kern="1200" baseline="300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2800" kern="1200" baseline="30000" dirty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не более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300 км</a:t>
                      </a:r>
                      <a:r>
                        <a:rPr lang="ru-RU" sz="2800" baseline="30000" dirty="0" smtClean="0">
                          <a:latin typeface="Garamond" pitchFamily="18" charset="0"/>
                        </a:rPr>
                        <a:t>2</a:t>
                      </a:r>
                      <a:endParaRPr lang="ru-RU" sz="2800" baseline="30000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не более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500 км</a:t>
                      </a:r>
                      <a:r>
                        <a:rPr lang="ru-RU" sz="2800" baseline="30000" dirty="0" smtClean="0">
                          <a:latin typeface="Garamond" pitchFamily="18" charset="0"/>
                        </a:rPr>
                        <a:t>2</a:t>
                      </a:r>
                      <a:endParaRPr lang="ru-RU" sz="2800" baseline="30000" dirty="0">
                        <a:latin typeface="Garamond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не более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Garamond" pitchFamily="18" charset="0"/>
                        </a:rPr>
                        <a:t>1000 км</a:t>
                      </a:r>
                      <a:r>
                        <a:rPr lang="ru-RU" sz="2800" baseline="30000" dirty="0" smtClean="0">
                          <a:latin typeface="Garamond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Ограничения по размеру </a:t>
            </a:r>
            <a:br>
              <a:rPr lang="ru-RU" dirty="0" smtClean="0">
                <a:latin typeface="Garamond" pitchFamily="18" charset="0"/>
              </a:rPr>
            </a:br>
            <a:r>
              <a:rPr lang="ru-RU" dirty="0" smtClean="0">
                <a:latin typeface="Garamond" pitchFamily="18" charset="0"/>
              </a:rPr>
              <a:t>участка недр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88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b="1" dirty="0">
                <a:latin typeface="Garamond" panose="02020404030301010803" pitchFamily="18" charset="0"/>
              </a:rPr>
              <a:t>Приказ Минприроды России от 22.12.2017 </a:t>
            </a:r>
            <a:r>
              <a:rPr lang="ru-RU" b="1" dirty="0" smtClean="0">
                <a:latin typeface="Garamond" panose="02020404030301010803" pitchFamily="18" charset="0"/>
              </a:rPr>
              <a:t>№ </a:t>
            </a:r>
            <a:r>
              <a:rPr lang="ru-RU" b="1" dirty="0">
                <a:latin typeface="Garamond" panose="02020404030301010803" pitchFamily="18" charset="0"/>
              </a:rPr>
              <a:t>698</a:t>
            </a:r>
          </a:p>
          <a:p>
            <a:pPr marL="109728" indent="0" algn="ctr">
              <a:buNone/>
            </a:pPr>
            <a:r>
              <a:rPr lang="ru-RU" dirty="0" smtClean="0">
                <a:latin typeface="Garamond" panose="02020404030301010803" pitchFamily="18" charset="0"/>
              </a:rPr>
              <a:t>«Об </a:t>
            </a:r>
            <a:r>
              <a:rPr lang="ru-RU" dirty="0">
                <a:latin typeface="Garamond" panose="02020404030301010803" pitchFamily="18" charset="0"/>
              </a:rPr>
              <a:t>утверждении Административного регламента предоставления Федеральным агентством по недропользованию государственной услуги по организации проведения в установленном порядке конкурсов и аукционов на право пользования </a:t>
            </a:r>
            <a:r>
              <a:rPr lang="ru-RU" dirty="0" smtClean="0">
                <a:latin typeface="Garamond" panose="02020404030301010803" pitchFamily="18" charset="0"/>
              </a:rPr>
              <a:t>недрами»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Новый регламент проведения аукционов (конкурсов)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574" y="4365104"/>
            <a:ext cx="8280920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aramond" panose="02020404030301010803" pitchFamily="18" charset="0"/>
              </a:rPr>
              <a:t>Утратил силу:</a:t>
            </a:r>
          </a:p>
          <a:p>
            <a:pPr algn="ctr"/>
            <a:r>
              <a:rPr lang="ru-RU" dirty="0" smtClean="0">
                <a:latin typeface="Garamond" panose="02020404030301010803" pitchFamily="18" charset="0"/>
              </a:rPr>
              <a:t>Приказ </a:t>
            </a:r>
            <a:r>
              <a:rPr lang="ru-RU" dirty="0">
                <a:latin typeface="Garamond" panose="02020404030301010803" pitchFamily="18" charset="0"/>
              </a:rPr>
              <a:t>Минприроды РФ от 17.06.2009 № 156 «Об утверждении Административного регламента Федерального агентства по недропользованию по исполнению государственной функции по организации проведения в установленном порядке конкурсов и аукционов на право пользования недрами»</a:t>
            </a: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7452320" y="5733256"/>
            <a:ext cx="1224136" cy="576064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Garamond" pitchFamily="18" charset="0"/>
              </a:rPr>
              <a:t>Предоставление УН для геологического изучения при признании аукциона несостоявшимся</a:t>
            </a:r>
            <a:endParaRPr lang="ru-RU" sz="2800" dirty="0">
              <a:latin typeface="Garamond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566" y="1597244"/>
            <a:ext cx="7630858" cy="1077418"/>
            <a:chOff x="2600" y="2709"/>
            <a:chExt cx="5309749" cy="107741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00" y="2709"/>
              <a:ext cx="5309749" cy="107741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4156" y="34265"/>
              <a:ext cx="5246637" cy="10143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Признание аукциона на право пользования участком недр в целях </a:t>
              </a:r>
              <a:r>
                <a:rPr lang="ru-RU" b="1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геологического изучения, разведки и добычи полезных ископаемых </a:t>
              </a: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(по совмещенной лицензии) </a:t>
              </a:r>
              <a:r>
                <a:rPr lang="ru-RU" b="1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несостоявшимся</a:t>
              </a: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 в связи с поступлением одной  заявки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57566" y="3109412"/>
            <a:ext cx="7630858" cy="1313164"/>
            <a:chOff x="2600" y="1438917"/>
            <a:chExt cx="5309749" cy="13131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00" y="1438917"/>
              <a:ext cx="5309749" cy="131316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41061" y="1477378"/>
              <a:ext cx="5232827" cy="12362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Роснедра или его ТО течение 5 дней с даты принятия решения о признании аукциона несостоявшимся направляет единственному участнику уведомление о его </a:t>
              </a:r>
              <a:r>
                <a:rPr lang="ru-RU" b="1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праве подать заявку </a:t>
              </a: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на получение права пользования таким участком недр </a:t>
              </a:r>
              <a:r>
                <a:rPr lang="ru-RU" b="1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в целях его геологического изучения </a:t>
              </a: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за счет собственных средств</a:t>
              </a:r>
              <a:endParaRPr lang="ru-RU" dirty="0">
                <a:solidFill>
                  <a:prstClr val="black"/>
                </a:solidFill>
                <a:latin typeface="Garamond" pitchFamily="18" charset="0"/>
                <a:cs typeface="Arial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57566" y="4871862"/>
            <a:ext cx="7630858" cy="1077418"/>
            <a:chOff x="2600" y="3110872"/>
            <a:chExt cx="5309749" cy="107741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00" y="3110872"/>
              <a:ext cx="5309749" cy="107741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8"/>
            <p:cNvSpPr/>
            <p:nvPr/>
          </p:nvSpPr>
          <p:spPr>
            <a:xfrm>
              <a:off x="34156" y="3142428"/>
              <a:ext cx="5246637" cy="10143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Единственный участник аукциона</a:t>
              </a:r>
              <a:r>
                <a:rPr lang="ru-RU" dirty="0" smtClean="0">
                  <a:solidFill>
                    <a:prstClr val="black"/>
                  </a:solidFill>
                  <a:latin typeface="Garamond" pitchFamily="18" charset="0"/>
                  <a:cs typeface="Arial"/>
                </a:rPr>
                <a:t>, признанного несостоявшимся, в течение 30 дней с даты получения уведомления направляет в Роснедра или его ТО, заявку</a:t>
              </a:r>
              <a:endParaRPr lang="ru-RU" dirty="0">
                <a:solidFill>
                  <a:prstClr val="black"/>
                </a:solidFill>
                <a:latin typeface="Garamond" pitchFamily="18" charset="0"/>
                <a:cs typeface="Arial"/>
              </a:endParaRPr>
            </a:p>
          </p:txBody>
        </p:sp>
      </p:grpSp>
      <p:sp>
        <p:nvSpPr>
          <p:cNvPr id="14" name="Стрелка вниз 13"/>
          <p:cNvSpPr/>
          <p:nvPr/>
        </p:nvSpPr>
        <p:spPr>
          <a:xfrm>
            <a:off x="4359345" y="2674662"/>
            <a:ext cx="357281" cy="39429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9346" y="4422576"/>
            <a:ext cx="357281" cy="39429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 anchor="ctr"/>
          <a:lstStyle/>
          <a:p>
            <a:r>
              <a:rPr lang="ru-RU" dirty="0" smtClean="0">
                <a:latin typeface="Garamond" panose="02020404030301010803" pitchFamily="18" charset="0"/>
              </a:rPr>
              <a:t>Подача жалобы в вышестоящий орган государственной власти;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Направление жалобы в ФАС или его </a:t>
            </a:r>
            <a:r>
              <a:rPr lang="ru-RU" dirty="0" err="1" smtClean="0">
                <a:latin typeface="Garamond" panose="02020404030301010803" pitchFamily="18" charset="0"/>
              </a:rPr>
              <a:t>терорганы</a:t>
            </a:r>
            <a:r>
              <a:rPr lang="ru-RU" dirty="0" smtClean="0">
                <a:latin typeface="Garamond" panose="02020404030301010803" pitchFamily="18" charset="0"/>
              </a:rPr>
              <a:t>;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Обжалование решения в судебном порядке.</a:t>
            </a:r>
          </a:p>
          <a:p>
            <a:pPr marL="109728" indent="0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Защита прав участников аукционов (конкурсов)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315" y="1841004"/>
            <a:ext cx="85189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за внимание!</a:t>
            </a:r>
            <a:endParaRPr lang="en-US" sz="72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6733" r="34936" b="18981"/>
          <a:stretch/>
        </p:blipFill>
        <p:spPr bwMode="auto">
          <a:xfrm>
            <a:off x="7407315" y="-1112"/>
            <a:ext cx="1736685" cy="19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ru-RU" dirty="0" smtClean="0">
                <a:latin typeface="Garamond" panose="02020404030301010803" pitchFamily="18" charset="0"/>
              </a:rPr>
              <a:t>Принятие </a:t>
            </a:r>
            <a:r>
              <a:rPr lang="ru-RU" dirty="0">
                <a:latin typeface="Garamond" panose="02020404030301010803" pitchFamily="18" charset="0"/>
              </a:rPr>
              <a:t>решений о проведении конкурсов или аукционов на право пользования недрами в отношении каждого участка недр или группы участков недр осуществляется Роснедрами или его территориальными органами </a:t>
            </a:r>
            <a:r>
              <a:rPr lang="ru-RU" b="1" dirty="0">
                <a:latin typeface="Garamond" panose="02020404030301010803" pitchFamily="18" charset="0"/>
              </a:rPr>
              <a:t>в целях реализации утвержденных Роснедрами перечней участков недр, предлагаемых для предоставления в пользование</a:t>
            </a:r>
            <a:r>
              <a:rPr lang="ru-RU" dirty="0" smtClean="0">
                <a:latin typeface="Garamond" panose="02020404030301010803" pitchFamily="18" charset="0"/>
              </a:rPr>
              <a:t>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Абз</a:t>
            </a: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1 п. 50 </a:t>
            </a:r>
            <a:b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Garamond" panose="02020404030301010803" pitchFamily="18" charset="0"/>
              </a:rPr>
              <a:t>Административного регламента</a:t>
            </a:r>
            <a:endParaRPr lang="ru-R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00400"/>
          </a:xfrm>
        </p:spPr>
        <p:txBody>
          <a:bodyPr>
            <a:noAutofit/>
          </a:bodyPr>
          <a:lstStyle/>
          <a:p>
            <a:pPr marL="3175" indent="0"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Методические рекомендации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по формированию участков, содержащих твердые полезные ископаемые, и последующему включению их в перечень участков недр, предлагаемых для предоставления в пользование с целью проведения работ по разведке и добыче полезных ископаемых или геологическому изучению, разведке и добыче полезных ископаемых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3175" indent="0"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(утверждены 22.11.2019)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aramond" panose="02020404030301010803" pitchFamily="18" charset="0"/>
              </a:rPr>
              <a:t>Порядок включения участков недр в перечень (аукционы и конкурсы)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00400"/>
          </a:xfrm>
        </p:spPr>
        <p:txBody>
          <a:bodyPr>
            <a:noAutofit/>
          </a:bodyPr>
          <a:lstStyle/>
          <a:p>
            <a:pPr marL="3175" indent="0"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Методические рекомендации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по формированию участков, содержащих твердые полезные ископаемые, и последующему включению их в перечень участков недр, предлагаемых для предоставления в пользование с целью проведения работ по разведке и добыче полезных ископаемых или геологическому изучению, разведке и добыче полезных ископаемых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aramond" panose="02020404030301010803" pitchFamily="18" charset="0"/>
              </a:rPr>
              <a:t>Порядок включения участков недр в перечень (аукционы и конкурсы)</a:t>
            </a:r>
            <a:endParaRPr lang="ru-R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поручения начальника Управления геологии нефти и газа, подземных вод и сооружений или начальника Управления геологии твердых полезных ископаемых;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предложения </a:t>
            </a:r>
            <a:r>
              <a:rPr lang="ru-RU" dirty="0">
                <a:latin typeface="Garamond" panose="02020404030301010803" pitchFamily="18" charset="0"/>
              </a:rPr>
              <a:t>Департаментов и Управления Роснедр;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предложения </a:t>
            </a:r>
            <a:r>
              <a:rPr lang="ru-RU" dirty="0">
                <a:latin typeface="Garamond" panose="02020404030301010803" pitchFamily="18" charset="0"/>
              </a:rPr>
              <a:t>органов государственной власти Российской Федерации, а также органов государственной власти субъектов Российской Федерации в отношении участков недр, находящихся на их территории;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предложения </a:t>
            </a:r>
            <a:r>
              <a:rPr lang="ru-RU" dirty="0">
                <a:latin typeface="Garamond" panose="02020404030301010803" pitchFamily="18" charset="0"/>
              </a:rPr>
              <a:t>субъектов предпринимательской </a:t>
            </a:r>
            <a:r>
              <a:rPr lang="ru-RU" dirty="0" smtClean="0">
                <a:latin typeface="Garamond" panose="02020404030301010803" pitchFamily="18" charset="0"/>
              </a:rPr>
              <a:t>деятельности.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Основания включения участка недр в перечень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Garamond" panose="02020404030301010803" pitchFamily="18" charset="0"/>
              </a:rPr>
              <a:t>отсутствие населенных пунктов в пределах участка недр;</a:t>
            </a:r>
            <a:endParaRPr lang="ru-RU" dirty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отсутствие ООПТ различных уровней;</a:t>
            </a:r>
            <a:endParaRPr lang="ru-RU" dirty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необходимость формирования контура участка недр с учетом контуров подсчета запасов (ресурсов) и недопущение подготовки большого полигона без учета необходимой геологической информации;</a:t>
            </a:r>
            <a:endParaRPr lang="ru-RU" dirty="0">
              <a:latin typeface="Garamond" panose="02020404030301010803" pitchFamily="18" charset="0"/>
            </a:endParaRP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необходимость отражения на схемах контуров подсчета запасов и ресурсов;</a:t>
            </a:r>
          </a:p>
          <a:p>
            <a:pPr algn="just"/>
            <a:r>
              <a:rPr lang="ru-RU" dirty="0" smtClean="0">
                <a:latin typeface="Garamond" panose="02020404030301010803" pitchFamily="18" charset="0"/>
              </a:rPr>
              <a:t>отсутствие месторождений общераспространенных полезных ископаемых и подземных вод;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не подлежат включению участки недр, в контуре которых расположены </a:t>
            </a:r>
            <a:r>
              <a:rPr lang="ru-RU" b="1" dirty="0">
                <a:latin typeface="Garamond" panose="02020404030301010803" pitchFamily="18" charset="0"/>
              </a:rPr>
              <a:t>прогнозные ресурсы только категорий </a:t>
            </a:r>
            <a:r>
              <a:rPr lang="en-US" b="1" dirty="0">
                <a:latin typeface="Garamond" panose="02020404030301010803" pitchFamily="18" charset="0"/>
              </a:rPr>
              <a:t>P</a:t>
            </a:r>
            <a:r>
              <a:rPr lang="ru-RU" b="1" baseline="-25000" dirty="0">
                <a:latin typeface="Garamond" panose="02020404030301010803" pitchFamily="18" charset="0"/>
              </a:rPr>
              <a:t>2</a:t>
            </a:r>
            <a:r>
              <a:rPr lang="ru-RU" b="1" dirty="0">
                <a:latin typeface="Garamond" panose="02020404030301010803" pitchFamily="18" charset="0"/>
              </a:rPr>
              <a:t> и (или) Р</a:t>
            </a:r>
            <a:r>
              <a:rPr lang="ru-RU" b="1" baseline="-25000" dirty="0">
                <a:latin typeface="Garamond" panose="02020404030301010803" pitchFamily="18" charset="0"/>
              </a:rPr>
              <a:t>3</a:t>
            </a:r>
            <a:r>
              <a:rPr lang="ru-RU" sz="2400" dirty="0" smtClean="0">
                <a:latin typeface="Garamond" panose="02020404030301010803" pitchFamily="18" charset="0"/>
              </a:rPr>
              <a:t>.</a:t>
            </a:r>
            <a:endParaRPr lang="ru-RU" sz="2400" dirty="0">
              <a:latin typeface="Garamond" panose="020204040303010108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Следует учесть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7187" y="1268760"/>
          <a:ext cx="8429625" cy="408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559550"/>
            <a:ext cx="2057400" cy="365125"/>
          </a:xfrm>
        </p:spPr>
        <p:txBody>
          <a:bodyPr/>
          <a:lstStyle/>
          <a:p>
            <a:pPr>
              <a:defRPr/>
            </a:pPr>
            <a:fld id="{81CBE438-5B39-48F5-B270-E6C8A851E7B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Rectangle 6"/>
          <p:cNvSpPr/>
          <p:nvPr/>
        </p:nvSpPr>
        <p:spPr>
          <a:xfrm>
            <a:off x="0" y="188640"/>
            <a:ext cx="914400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Критерии выбора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победителя на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аукционах и конкурсах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305426"/>
            <a:ext cx="3960440" cy="1219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  <a:cs typeface="Arial" panose="020B0604020202020204" pitchFamily="34" charset="0"/>
              </a:rPr>
              <a:t>Дополнительный критерий для конкурса –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Arial" panose="020B0604020202020204" pitchFamily="34" charset="0"/>
              </a:rPr>
              <a:t>размер разового платежа</a:t>
            </a:r>
            <a:endParaRPr lang="ru-RU" sz="2000" b="1" dirty="0">
              <a:solidFill>
                <a:schemeClr val="tx1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3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A023"/>
      </a:accent1>
      <a:accent2>
        <a:srgbClr val="AA2B1E"/>
      </a:accent2>
      <a:accent3>
        <a:srgbClr val="000000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1712</Words>
  <Application>Microsoft Office PowerPoint</Application>
  <PresentationFormat>Экран (4:3)</PresentationFormat>
  <Paragraphs>189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Открытая</vt:lpstr>
      <vt:lpstr>1_Открытая</vt:lpstr>
      <vt:lpstr>Презентация PowerPoint</vt:lpstr>
      <vt:lpstr>Порядок проведения аукционов и конкурсов на право пользования участками недр</vt:lpstr>
      <vt:lpstr>Новый регламент проведения аукционов (конкурсов) </vt:lpstr>
      <vt:lpstr>Абз. 1 п. 50  Административного регламента</vt:lpstr>
      <vt:lpstr>Порядок включения участков недр в перечень (аукционы и конкурсы)</vt:lpstr>
      <vt:lpstr>Порядок включения участков недр в перечень (аукционы и конкурсы)</vt:lpstr>
      <vt:lpstr>Основания включения участка недр в перечень</vt:lpstr>
      <vt:lpstr>Следует учесть</vt:lpstr>
      <vt:lpstr>Презентация PowerPoint</vt:lpstr>
      <vt:lpstr>Данные о финансовых возможностях заявителя</vt:lpstr>
      <vt:lpstr>Перечень специалистов</vt:lpstr>
      <vt:lpstr>Перечень технических средств и оборудования</vt:lpstr>
      <vt:lpstr>Данные о квалифицированных специалистах и технических средствах, необходимых для эффективного и безопасного проведения работ на участке недр</vt:lpstr>
      <vt:lpstr>Презентация PowerPoint</vt:lpstr>
      <vt:lpstr>Иные механизмы предоставления права пользования недрами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участков недр,  предоставляемых для геологического изучения  за счет средств пользователя недр </vt:lpstr>
      <vt:lpstr>Презентация PowerPoint</vt:lpstr>
      <vt:lpstr>Презентация PowerPoint</vt:lpstr>
      <vt:lpstr>Презентация PowerPoint</vt:lpstr>
      <vt:lpstr>Участки недр на выше/нижележащих горизонтах</vt:lpstr>
      <vt:lpstr>Условия предоставления УН в пользование</vt:lpstr>
      <vt:lpstr>Участки недр на флангах месторождения</vt:lpstr>
      <vt:lpstr>Ограничения при предоставлении УН в пользование</vt:lpstr>
      <vt:lpstr>Ограничения по размеру  участка недр</vt:lpstr>
      <vt:lpstr>Предоставление УН для геологического изучения при признании аукциона несостоявшимся</vt:lpstr>
      <vt:lpstr>Защита прав участников аукционов (конкурсов)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Горохов Константин Дмитриевич начальник Управления сопровождения лицензирования твердых полезных ископаемых ФБУ «Росгеолэкспертиза»</dc:title>
  <dc:creator>user</dc:creator>
  <cp:lastModifiedBy>User</cp:lastModifiedBy>
  <cp:revision>133</cp:revision>
  <dcterms:created xsi:type="dcterms:W3CDTF">2017-03-14T15:52:03Z</dcterms:created>
  <dcterms:modified xsi:type="dcterms:W3CDTF">2020-07-13T09:36:40Z</dcterms:modified>
</cp:coreProperties>
</file>